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353" r:id="rId2"/>
    <p:sldId id="369" r:id="rId3"/>
    <p:sldId id="370" r:id="rId4"/>
    <p:sldId id="367" r:id="rId5"/>
    <p:sldId id="368" r:id="rId6"/>
    <p:sldId id="351" r:id="rId7"/>
    <p:sldId id="364" r:id="rId8"/>
    <p:sldId id="357" r:id="rId9"/>
    <p:sldId id="355" r:id="rId10"/>
    <p:sldId id="366" r:id="rId11"/>
    <p:sldId id="361" r:id="rId12"/>
    <p:sldId id="358" r:id="rId13"/>
    <p:sldId id="352" r:id="rId14"/>
    <p:sldId id="354" r:id="rId15"/>
    <p:sldId id="360" r:id="rId16"/>
    <p:sldId id="347" r:id="rId17"/>
    <p:sldId id="371" r:id="rId18"/>
    <p:sldId id="350" r:id="rId19"/>
  </p:sldIdLst>
  <p:sldSz cx="9144000" cy="6858000" type="screen4x3"/>
  <p:notesSz cx="9926638" cy="679767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1">
          <p15:clr>
            <a:srgbClr val="A4A3A4"/>
          </p15:clr>
        </p15:guide>
        <p15:guide id="2" pos="312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66FF"/>
    <a:srgbClr val="3366FF"/>
    <a:srgbClr val="336699"/>
    <a:srgbClr val="0066CC"/>
    <a:srgbClr val="6600CC"/>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佈景主題樣式 1 - 輔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7CE84F3-28C3-443E-9E96-99CF82512B78}" styleName="深色樣式 1 - 輔色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5758FB7-9AC5-4552-8A53-C91805E547FA}" styleName="佈景主題樣式 1 - 輔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76" autoAdjust="0"/>
    <p:restoredTop sz="65054" autoAdjust="0"/>
  </p:normalViewPr>
  <p:slideViewPr>
    <p:cSldViewPr>
      <p:cViewPr varScale="1">
        <p:scale>
          <a:sx n="86" d="100"/>
          <a:sy n="86" d="100"/>
        </p:scale>
        <p:origin x="268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2508" y="-72"/>
      </p:cViewPr>
      <p:guideLst>
        <p:guide orient="horz" pos="2141"/>
        <p:guide pos="3127"/>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1543" cy="33988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622798" y="0"/>
            <a:ext cx="4301543" cy="339884"/>
          </a:xfrm>
          <a:prstGeom prst="rect">
            <a:avLst/>
          </a:prstGeom>
        </p:spPr>
        <p:txBody>
          <a:bodyPr vert="horz" lIns="91440" tIns="45720" rIns="91440" bIns="45720" rtlCol="0"/>
          <a:lstStyle>
            <a:lvl1pPr algn="r">
              <a:defRPr sz="1200"/>
            </a:lvl1pPr>
          </a:lstStyle>
          <a:p>
            <a:fld id="{982B8D97-EF9B-4E83-A976-17A11EF58FB5}" type="datetimeFigureOut">
              <a:rPr lang="en-US" smtClean="0"/>
              <a:t>11/9/2018</a:t>
            </a:fld>
            <a:endParaRPr lang="en-US"/>
          </a:p>
        </p:txBody>
      </p:sp>
      <p:sp>
        <p:nvSpPr>
          <p:cNvPr id="4" name="Footer Placeholder 3"/>
          <p:cNvSpPr>
            <a:spLocks noGrp="1"/>
          </p:cNvSpPr>
          <p:nvPr>
            <p:ph type="ftr" sz="quarter" idx="2"/>
          </p:nvPr>
        </p:nvSpPr>
        <p:spPr>
          <a:xfrm>
            <a:off x="0" y="6456612"/>
            <a:ext cx="4301543" cy="339884"/>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622798" y="6456612"/>
            <a:ext cx="4301543" cy="339884"/>
          </a:xfrm>
          <a:prstGeom prst="rect">
            <a:avLst/>
          </a:prstGeom>
        </p:spPr>
        <p:txBody>
          <a:bodyPr vert="horz" lIns="91440" tIns="45720" rIns="91440" bIns="45720" rtlCol="0" anchor="b"/>
          <a:lstStyle>
            <a:lvl1pPr algn="r">
              <a:defRPr sz="1200"/>
            </a:lvl1pPr>
          </a:lstStyle>
          <a:p>
            <a:fld id="{BAB97BF9-3A61-4970-9CBE-D878CA7A7838}"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4301543" cy="339884"/>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5622798" y="0"/>
            <a:ext cx="4301543" cy="339884"/>
          </a:xfrm>
          <a:prstGeom prst="rect">
            <a:avLst/>
          </a:prstGeom>
        </p:spPr>
        <p:txBody>
          <a:bodyPr vert="horz" lIns="91440" tIns="45720" rIns="91440" bIns="45720" rtlCol="0"/>
          <a:lstStyle>
            <a:lvl1pPr algn="r">
              <a:defRPr sz="1200"/>
            </a:lvl1pPr>
          </a:lstStyle>
          <a:p>
            <a:fld id="{5624080E-A5A1-422A-ADAF-3F3E1181FF53}" type="datetimeFigureOut">
              <a:rPr lang="zh-TW" altLang="en-US" smtClean="0"/>
              <a:pPr/>
              <a:t>2018/11/9</a:t>
            </a:fld>
            <a:endParaRPr lang="zh-TW" altLang="en-US"/>
          </a:p>
        </p:txBody>
      </p:sp>
      <p:sp>
        <p:nvSpPr>
          <p:cNvPr id="4" name="投影片圖像版面配置區 3"/>
          <p:cNvSpPr>
            <a:spLocks noGrp="1" noRot="1" noChangeAspect="1"/>
          </p:cNvSpPr>
          <p:nvPr>
            <p:ph type="sldImg" idx="2"/>
          </p:nvPr>
        </p:nvSpPr>
        <p:spPr>
          <a:xfrm>
            <a:off x="3263900" y="509588"/>
            <a:ext cx="3398838" cy="254952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992664" y="3228896"/>
            <a:ext cx="7941310" cy="3058954"/>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6456612"/>
            <a:ext cx="4301543" cy="339884"/>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622798" y="6456612"/>
            <a:ext cx="4301543" cy="339884"/>
          </a:xfrm>
          <a:prstGeom prst="rect">
            <a:avLst/>
          </a:prstGeom>
        </p:spPr>
        <p:txBody>
          <a:bodyPr vert="horz" lIns="91440" tIns="45720" rIns="91440" bIns="45720" rtlCol="0" anchor="b"/>
          <a:lstStyle>
            <a:lvl1pPr algn="r">
              <a:defRPr sz="1200"/>
            </a:lvl1pPr>
          </a:lstStyle>
          <a:p>
            <a:fld id="{68C86343-2E92-4D7B-9FFD-42B58BBA59B9}"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iso.org/iso/en/CatalogueDetailPage.CatalogueDetail?CSNUMBER=33715"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a surveillance scene, the mission of the camera is to capture as more details in an image as possible.</a:t>
            </a:r>
          </a:p>
          <a:p>
            <a:r>
              <a:rPr lang="en-US" baseline="0" dirty="0" err="1" smtClean="0"/>
              <a:t>Bcoz</a:t>
            </a:r>
            <a:r>
              <a:rPr lang="en-US" baseline="0" dirty="0" smtClean="0"/>
              <a:t> the visual details give us the information like numbers, characters, colors and movements as hard evidence. </a:t>
            </a:r>
          </a:p>
          <a:p>
            <a:endParaRPr lang="en-US" baseline="0" dirty="0" smtClean="0"/>
          </a:p>
          <a:p>
            <a:r>
              <a:rPr lang="en-US" baseline="0" dirty="0" smtClean="0"/>
              <a:t>Take this 1.3M photo for example, most of the crucial details like Car Plate Number, Bus Stop, or Poster are clear enough to see, and thus very become useful information  of this scene.</a:t>
            </a:r>
            <a:endParaRPr lang="en-US" dirty="0"/>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4</a:t>
            </a:fld>
            <a:endParaRPr lang="zh-TW"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The resolution, which is mainly determined by the sensor, is merely a part in the image production process, which includes many stages. </a:t>
            </a:r>
          </a:p>
          <a:p>
            <a:endParaRPr lang="en-US" sz="1200" kern="1200" baseline="0" dirty="0" smtClean="0">
              <a:solidFill>
                <a:schemeClr val="tx1"/>
              </a:solidFill>
              <a:latin typeface="+mn-lt"/>
              <a:ea typeface="+mn-ea"/>
              <a:cs typeface="+mn-cs"/>
            </a:endParaRPr>
          </a:p>
          <a:p>
            <a:r>
              <a:rPr lang="en-US" sz="1200" b="0" i="0" kern="1200" dirty="0" smtClean="0">
                <a:solidFill>
                  <a:schemeClr val="tx1"/>
                </a:solidFill>
                <a:latin typeface="+mn-lt"/>
                <a:ea typeface="+mn-ea"/>
                <a:cs typeface="+mn-cs"/>
              </a:rPr>
              <a:t>The</a:t>
            </a:r>
            <a:r>
              <a:rPr lang="en-US" sz="1200" b="0" i="0" kern="1200" baseline="0" dirty="0" smtClean="0">
                <a:solidFill>
                  <a:schemeClr val="tx1"/>
                </a:solidFill>
                <a:latin typeface="+mn-lt"/>
                <a:ea typeface="+mn-ea"/>
                <a:cs typeface="+mn-cs"/>
              </a:rPr>
              <a:t> light reflected from the object passes through the lens, </a:t>
            </a:r>
            <a:r>
              <a:rPr lang="en-US" sz="1200" b="0" i="0" kern="1200" dirty="0" smtClean="0">
                <a:solidFill>
                  <a:schemeClr val="tx1"/>
                </a:solidFill>
                <a:latin typeface="+mn-lt"/>
                <a:ea typeface="+mn-ea"/>
                <a:cs typeface="+mn-cs"/>
              </a:rPr>
              <a:t>subsequently hits the sensor, and is </a:t>
            </a:r>
            <a:r>
              <a:rPr lang="en-US" i="0" dirty="0" smtClean="0"/>
              <a:t>converted into electronic signals to be processed by the ISP,</a:t>
            </a:r>
            <a:r>
              <a:rPr lang="en-US" i="0" baseline="0" dirty="0" smtClean="0"/>
              <a:t> then compressed into a video stream.</a:t>
            </a:r>
          </a:p>
          <a:p>
            <a:r>
              <a:rPr lang="en-US" i="0" baseline="0" dirty="0" smtClean="0"/>
              <a:t>After the stream is decompressed, the display device finally outputs the image. </a:t>
            </a:r>
          </a:p>
          <a:p>
            <a:endParaRPr lang="en-US" sz="1200" i="0"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As you may see, i</a:t>
            </a:r>
            <a:r>
              <a:rPr lang="en-US" sz="1200" kern="1200" baseline="0" dirty="0" smtClean="0">
                <a:solidFill>
                  <a:schemeClr val="tx1"/>
                </a:solidFill>
                <a:latin typeface="+mn-lt"/>
                <a:ea typeface="+mn-ea"/>
                <a:cs typeface="+mn-cs"/>
              </a:rPr>
              <a:t>mproving only the image sensor resolution of video processing gives little real improvement for the outcome.</a:t>
            </a:r>
          </a:p>
          <a:p>
            <a:endParaRPr lang="en-US" sz="1200" i="0" kern="1200" baseline="0" dirty="0" smtClean="0">
              <a:solidFill>
                <a:schemeClr val="tx1"/>
              </a:solidFill>
              <a:latin typeface="+mn-lt"/>
              <a:ea typeface="+mn-ea"/>
              <a:cs typeface="+mn-cs"/>
            </a:endParaRPr>
          </a:p>
          <a:p>
            <a:r>
              <a:rPr lang="en-US" sz="1200" i="0" kern="1200" baseline="0" dirty="0" smtClean="0">
                <a:solidFill>
                  <a:schemeClr val="tx1"/>
                </a:solidFill>
                <a:latin typeface="+mn-lt"/>
                <a:ea typeface="+mn-ea"/>
                <a:cs typeface="+mn-cs"/>
              </a:rPr>
              <a:t>The simplest and most direct way to examine the image quality would be: to check the image outcome, the snapshot</a:t>
            </a:r>
          </a:p>
          <a:p>
            <a:endParaRPr lang="en-US" sz="1200" kern="1200" baseline="0" dirty="0" smtClean="0">
              <a:solidFill>
                <a:schemeClr val="tx1"/>
              </a:solidFill>
              <a:latin typeface="+mn-lt"/>
              <a:ea typeface="+mn-ea"/>
              <a:cs typeface="+mn-cs"/>
            </a:endParaRPr>
          </a:p>
          <a:p>
            <a:endParaRPr lang="en-US" sz="1200"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14</a:t>
            </a:fld>
            <a:endParaRPr lang="zh-TW"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mn-lt"/>
                <a:ea typeface="+mn-ea"/>
                <a:cs typeface="+mn-cs"/>
              </a:rPr>
              <a:t>Now that you know that high resolution does not guarantee high quality and clear details, you might want to know how to evaluate the final output from different Multi-Megapixel cameras and compare them to each other.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There exists a method that can give you a </a:t>
            </a:r>
            <a:r>
              <a:rPr lang="en-US" sz="1200" b="0" kern="1200" baseline="0" dirty="0" smtClean="0">
                <a:solidFill>
                  <a:schemeClr val="tx1"/>
                </a:solidFill>
                <a:latin typeface="+mn-lt"/>
                <a:ea typeface="+mn-ea"/>
                <a:cs typeface="+mn-cs"/>
              </a:rPr>
              <a:t>simple and clear single numeric value that represents the accumulated effort of lens, sensor, ISP and compression! </a:t>
            </a:r>
          </a:p>
          <a:p>
            <a:r>
              <a:rPr lang="en-US" sz="1200" b="0" kern="1200" baseline="0" dirty="0" smtClean="0">
                <a:solidFill>
                  <a:schemeClr val="tx1"/>
                </a:solidFill>
                <a:latin typeface="+mn-lt"/>
                <a:ea typeface="+mn-ea"/>
                <a:cs typeface="+mn-cs"/>
              </a:rPr>
              <a:t>It is called “Television Lines”, measured from the final output </a:t>
            </a:r>
          </a:p>
          <a:p>
            <a:endParaRPr lang="en-US" sz="1200" b="0" kern="1200" baseline="0" dirty="0" smtClean="0">
              <a:solidFill>
                <a:schemeClr val="tx1"/>
              </a:solidFill>
              <a:latin typeface="+mn-lt"/>
              <a:ea typeface="+mn-ea"/>
              <a:cs typeface="+mn-cs"/>
            </a:endParaRPr>
          </a:p>
          <a:p>
            <a:r>
              <a:rPr lang="en-US" sz="1200" b="0" kern="1200" baseline="0" dirty="0" smtClean="0">
                <a:solidFill>
                  <a:schemeClr val="tx1"/>
                </a:solidFill>
                <a:latin typeface="+mn-lt"/>
                <a:ea typeface="+mn-ea"/>
                <a:cs typeface="+mn-cs"/>
              </a:rPr>
              <a:t>It is a classic quality measurement in analog CCTV and can be used in IP surveillance as well. </a:t>
            </a:r>
          </a:p>
          <a:p>
            <a:endParaRPr lang="en-US" sz="1200" b="1"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TVL is defined as the maximum number of alternating light and dark lines that can be resolved. A resolution of 400 TVL means that 200 distinct dark lines and 200 distinct white lines can be counted over a horizontal span </a:t>
            </a:r>
            <a:r>
              <a:rPr lang="en-US" sz="1200" b="1" kern="1200" baseline="0" dirty="0" smtClean="0">
                <a:solidFill>
                  <a:schemeClr val="tx1"/>
                </a:solidFill>
                <a:latin typeface="+mn-lt"/>
                <a:ea typeface="+mn-ea"/>
                <a:cs typeface="+mn-cs"/>
              </a:rPr>
              <a:t>equal to the height of the picture! </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In other words TVL shows the true </a:t>
            </a:r>
            <a:r>
              <a:rPr lang="en-US" sz="1200" b="1" kern="1200" baseline="0" dirty="0" smtClean="0">
                <a:solidFill>
                  <a:schemeClr val="tx1"/>
                </a:solidFill>
                <a:latin typeface="+mn-lt"/>
                <a:ea typeface="+mn-ea"/>
                <a:cs typeface="+mn-cs"/>
              </a:rPr>
              <a:t>horizontal resolution of an image – the higher TVL, the clearer the image is. </a:t>
            </a:r>
            <a:endParaRPr lang="en-US" dirty="0"/>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15</a:t>
            </a:fld>
            <a:endParaRPr lang="zh-TW"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Now you</a:t>
            </a:r>
            <a:r>
              <a:rPr lang="en-US" baseline="0" dirty="0" smtClean="0"/>
              <a:t> have understood that </a:t>
            </a:r>
            <a:r>
              <a:rPr lang="en-US" sz="1200" kern="1200" baseline="0" dirty="0" smtClean="0">
                <a:solidFill>
                  <a:schemeClr val="tx1"/>
                </a:solidFill>
                <a:latin typeface="+mn-lt"/>
                <a:ea typeface="+mn-ea"/>
                <a:cs typeface="+mn-cs"/>
              </a:rPr>
              <a:t>TVL is the true measurement of video quality regardless of the pixels.</a:t>
            </a:r>
          </a:p>
          <a:p>
            <a:r>
              <a:rPr lang="en-US" sz="1200" kern="1200" baseline="0" dirty="0" smtClean="0">
                <a:solidFill>
                  <a:schemeClr val="tx1"/>
                </a:solidFill>
                <a:latin typeface="+mn-lt"/>
                <a:ea typeface="+mn-ea"/>
                <a:cs typeface="+mn-cs"/>
              </a:rPr>
              <a:t>Let’s move on to  check the TVL value of your camera.</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You only need for things to complete the test.</a:t>
            </a:r>
          </a:p>
          <a:p>
            <a:r>
              <a:rPr lang="en-US" sz="1200" kern="1200" baseline="0" dirty="0" smtClean="0">
                <a:solidFill>
                  <a:schemeClr val="tx1"/>
                </a:solidFill>
                <a:latin typeface="+mn-lt"/>
                <a:ea typeface="+mn-ea"/>
                <a:cs typeface="+mn-cs"/>
              </a:rPr>
              <a:t>The procedures are quite simple: </a:t>
            </a:r>
          </a:p>
          <a:p>
            <a:r>
              <a:rPr lang="en-US" altLang="zh-TW" sz="1200" dirty="0" smtClean="0"/>
              <a:t>1. Use the camera to capture a snapshot of the </a:t>
            </a:r>
            <a:r>
              <a:rPr lang="en-US" altLang="zh-TW" sz="1200" b="1" dirty="0" smtClean="0">
                <a:latin typeface="Calibri" pitchFamily="34" charset="0"/>
                <a:cs typeface="Calibri" pitchFamily="34" charset="0"/>
              </a:rPr>
              <a:t>printed TVL resolution chart</a:t>
            </a:r>
            <a:r>
              <a:rPr lang="en-US" sz="1200" kern="1200" baseline="0" dirty="0" smtClean="0">
                <a:solidFill>
                  <a:schemeClr val="tx1"/>
                </a:solidFill>
                <a:latin typeface="+mn-lt"/>
                <a:ea typeface="+mn-ea"/>
                <a:cs typeface="+mn-cs"/>
              </a:rPr>
              <a:t>. A printed TVL resolution chart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    The ISO 12233 chart is an </a:t>
            </a:r>
            <a:r>
              <a:rPr lang="en-US" dirty="0" smtClean="0"/>
              <a:t>ISO standard for visual assessment of camera resolution</a:t>
            </a:r>
            <a:r>
              <a:rPr lang="en-US" baseline="0" dirty="0" smtClean="0"/>
              <a:t>, it’s </a:t>
            </a:r>
            <a:r>
              <a:rPr lang="en-US" dirty="0" smtClean="0"/>
              <a:t>available from </a:t>
            </a:r>
            <a:r>
              <a:rPr lang="en-US" dirty="0" smtClean="0">
                <a:hlinkClick r:id="rId3"/>
              </a:rPr>
              <a:t>the International  Standards Organization</a:t>
            </a:r>
            <a:r>
              <a:rPr lang="en-US" dirty="0" smtClean="0"/>
              <a:t> and under copyright protection.</a:t>
            </a:r>
          </a:p>
          <a:p>
            <a:pPr marL="228600" indent="-228600">
              <a:buAutoNum type="arabicPeriod"/>
            </a:pPr>
            <a:endParaRPr lang="en-US" altLang="zh-TW" sz="1200" b="0" dirty="0" smtClean="0">
              <a:latin typeface="+mn-lt"/>
              <a:cs typeface="+mn-cs"/>
            </a:endParaRPr>
          </a:p>
          <a:p>
            <a:pPr marL="228600" indent="-228600">
              <a:buNone/>
            </a:pPr>
            <a:r>
              <a:rPr lang="en-US" sz="1200" b="0" kern="1200" baseline="0" dirty="0" smtClean="0">
                <a:solidFill>
                  <a:schemeClr val="tx1"/>
                </a:solidFill>
                <a:latin typeface="+mn-lt"/>
                <a:ea typeface="+mn-ea"/>
                <a:cs typeface="+mn-cs"/>
              </a:rPr>
              <a:t>2.  Export the snapshot to a</a:t>
            </a:r>
            <a:r>
              <a:rPr lang="en-US" sz="1200" kern="1200" baseline="0" dirty="0" smtClean="0">
                <a:solidFill>
                  <a:schemeClr val="tx1"/>
                </a:solidFill>
                <a:latin typeface="+mn-lt"/>
                <a:ea typeface="+mn-ea"/>
                <a:cs typeface="+mn-cs"/>
              </a:rPr>
              <a:t> PC</a:t>
            </a:r>
          </a:p>
          <a:p>
            <a:r>
              <a:rPr lang="en-US" sz="1200" kern="1200" baseline="0" dirty="0" smtClean="0">
                <a:solidFill>
                  <a:schemeClr val="tx1"/>
                </a:solidFill>
                <a:latin typeface="+mn-lt"/>
                <a:ea typeface="+mn-ea"/>
                <a:cs typeface="+mn-cs"/>
              </a:rPr>
              <a:t>3.  Use a TVL checker software to analyze the image produced by the camera and tell the resolution value. </a:t>
            </a:r>
            <a:r>
              <a:rPr lang="en-US" sz="1200" dirty="0" smtClean="0">
                <a:latin typeface="Calibri" pitchFamily="34" charset="0"/>
                <a:cs typeface="Calibri" pitchFamily="34" charset="0"/>
              </a:rPr>
              <a:t>You may </a:t>
            </a:r>
          </a:p>
          <a:p>
            <a:r>
              <a:rPr kumimoji="0" lang="en-US" altLang="zh-TW" sz="1200" b="0" i="0" u="none" strike="noStrike" kern="1200" cap="none" spc="0" normalizeH="0" noProof="0" dirty="0" smtClean="0">
                <a:ln>
                  <a:noFill/>
                </a:ln>
                <a:solidFill>
                  <a:schemeClr val="tx1">
                    <a:lumMod val="95000"/>
                    <a:lumOff val="5000"/>
                  </a:schemeClr>
                </a:solidFill>
                <a:effectLst/>
                <a:uLnTx/>
                <a:uFillTx/>
                <a:latin typeface="Calibri" pitchFamily="34" charset="0"/>
                <a:ea typeface="+mn-ea"/>
                <a:cs typeface="Calibri" pitchFamily="34" charset="0"/>
              </a:rPr>
              <a:t>4. </a:t>
            </a:r>
            <a:r>
              <a:rPr kumimoji="0" lang="en-US" altLang="zh-TW" sz="1200" b="0" i="0" u="none" strike="noStrike" kern="1200" cap="none" spc="0" normalizeH="0" noProof="0" dirty="0" smtClean="0">
                <a:ln>
                  <a:noFill/>
                </a:ln>
                <a:solidFill>
                  <a:schemeClr val="tx1">
                    <a:lumMod val="95000"/>
                    <a:lumOff val="5000"/>
                  </a:schemeClr>
                </a:solidFill>
                <a:effectLst/>
                <a:uLnTx/>
                <a:uFillTx/>
                <a:latin typeface="+mn-lt"/>
                <a:ea typeface="+mn-ea"/>
                <a:cs typeface="+mn-cs"/>
              </a:rPr>
              <a:t>The </a:t>
            </a:r>
            <a:r>
              <a:rPr lang="en-US" altLang="zh-TW" sz="1200" dirty="0" smtClean="0"/>
              <a:t>software will analyze the trimmed area and tell the TVL value.</a:t>
            </a:r>
            <a:endParaRPr lang="en-US" dirty="0"/>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16</a:t>
            </a:fld>
            <a:endParaRPr lang="zh-TW"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a conclusion,</a:t>
            </a:r>
            <a:r>
              <a:rPr lang="en-US" baseline="0" dirty="0" smtClean="0"/>
              <a:t> l</a:t>
            </a:r>
            <a:r>
              <a:rPr lang="en-US" dirty="0" smtClean="0"/>
              <a:t>et’s quickly go over the important facts about the video quality.</a:t>
            </a:r>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18</a:t>
            </a:fld>
            <a:endParaRPr lang="zh-TW"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baseline="0" dirty="0" smtClean="0"/>
              <a:t>“Resolution” is the commonly-used criteria we use to judge the amount of details in an image</a:t>
            </a:r>
          </a:p>
          <a:p>
            <a:endParaRPr lang="en-US" baseline="0" dirty="0" smtClean="0"/>
          </a:p>
          <a:p>
            <a:r>
              <a:rPr lang="en-US" baseline="0" dirty="0" smtClean="0"/>
              <a:t>Earlier, the resolution in analog system was t</a:t>
            </a:r>
            <a:r>
              <a:rPr lang="en-US" sz="1200" kern="1200" baseline="0" dirty="0" smtClean="0">
                <a:solidFill>
                  <a:schemeClr val="tx1"/>
                </a:solidFill>
                <a:latin typeface="+mn-lt"/>
                <a:ea typeface="+mn-ea"/>
                <a:cs typeface="+mn-cs"/>
              </a:rPr>
              <a:t>ypically specified in terms of “Scan lines”</a:t>
            </a:r>
          </a:p>
          <a:p>
            <a:r>
              <a:rPr lang="en-US" sz="1200" kern="1200" baseline="0" dirty="0" smtClean="0">
                <a:solidFill>
                  <a:schemeClr val="tx1"/>
                </a:solidFill>
                <a:latin typeface="+mn-lt"/>
                <a:ea typeface="+mn-ea"/>
                <a:cs typeface="+mn-cs"/>
              </a:rPr>
              <a:t>The scan lines were used in TV broadcasting system, which defines the </a:t>
            </a:r>
            <a:r>
              <a:rPr lang="en-US" sz="1200" kern="1200" baseline="0" noProof="0" dirty="0" smtClean="0">
                <a:solidFill>
                  <a:schemeClr val="tx1"/>
                </a:solidFill>
                <a:latin typeface="+mn-lt"/>
                <a:ea typeface="+mn-ea"/>
                <a:cs typeface="+mn-cs"/>
              </a:rPr>
              <a:t>n</a:t>
            </a:r>
            <a:r>
              <a:rPr lang="en-US" sz="1200" noProof="0" dirty="0" smtClean="0"/>
              <a:t>umber of horizontal rows used to display an image on CRT screens.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TV line, a </a:t>
            </a:r>
            <a:r>
              <a:rPr lang="en-US" dirty="0" smtClean="0"/>
              <a:t>specification generally used in CCTV</a:t>
            </a:r>
            <a:r>
              <a:rPr lang="en-US" baseline="0" dirty="0" smtClean="0"/>
              <a:t> industry, </a:t>
            </a:r>
            <a:r>
              <a:rPr lang="en-US" dirty="0" smtClean="0"/>
              <a:t>refers to the horizontal resolution, the number of vertical lines visible in an</a:t>
            </a:r>
            <a:r>
              <a:rPr lang="en-US" baseline="0" dirty="0" smtClean="0"/>
              <a:t> image</a:t>
            </a:r>
            <a:r>
              <a:rPr lang="en-US" dirty="0" smtClean="0"/>
              <a:t>. The number of vertical lines is counted horizontally, one next to the other and so</a:t>
            </a:r>
            <a:r>
              <a:rPr lang="en-US" baseline="0" dirty="0" smtClean="0"/>
              <a:t> on. </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digital products, like digital cameras or DVs, pixels are mostly-used to describe the ability to make details of a device.</a:t>
            </a:r>
          </a:p>
          <a:p>
            <a:endParaRPr lang="en-US" sz="1200" baseline="0" dirty="0" smtClean="0"/>
          </a:p>
          <a:p>
            <a:r>
              <a:rPr lang="en-US" sz="1200" baseline="0" dirty="0" smtClean="0"/>
              <a:t>When selecting your cameras, TV line and pixel, though different in their nature, should be both adopted to evaluate the resolution performance.</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6</a:t>
            </a:fld>
            <a:endParaRPr lang="zh-TW"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Scan lines represent the </a:t>
            </a:r>
            <a:r>
              <a:rPr lang="en-US" sz="1200" dirty="0" smtClean="0"/>
              <a:t>horizontal rows displaying an image on CRT screens.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latin typeface="+mn-lt"/>
                <a:ea typeface="+mn-ea"/>
                <a:cs typeface="+mn-cs"/>
              </a:rPr>
              <a:t>NTSC and PAL standards adopted scan lines measure the video resolution of  CRT TVs and PC monitors.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They respectively defined the number of horizontal lines that form a frame on the screen to be 525 and 625 scan lines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that time, the interlacing scanning method was used </a:t>
            </a:r>
            <a:r>
              <a:rPr lang="en-US" baseline="0" dirty="0" smtClean="0"/>
              <a:t>to display images.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Interlaced screens display every other line (1-3-5 etc., then 2-4-6,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Later on, the display device were advanced</a:t>
            </a:r>
            <a:r>
              <a:rPr lang="en-US" baseline="0" dirty="0" smtClean="0"/>
              <a:t> with the better method: progressive scan, </a:t>
            </a:r>
            <a:r>
              <a:rPr lang="en-US" dirty="0" smtClean="0"/>
              <a:t> displaying lines consecutively (1-2-3 etc.).</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check out how an image is formed</a:t>
            </a:r>
            <a:r>
              <a:rPr lang="en-US" baseline="0" dirty="0" smtClean="0"/>
              <a:t> on an interlaced NTSC standard screen.</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Out of 525 lines, only 480 are visible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the picture is sent to a display device, the first field of odd-numbered lines is sent, and then the second field of 240 even-numbered lines is transmitted. Then</a:t>
            </a:r>
            <a:r>
              <a:rPr lang="en-US" baseline="0" dirty="0" smtClean="0"/>
              <a:t> the lines </a:t>
            </a:r>
            <a:r>
              <a:rPr lang="en-US" dirty="0" smtClean="0"/>
              <a:t>slot into one another to give the illusion of the complete frame. On</a:t>
            </a:r>
            <a:r>
              <a:rPr lang="en-US" baseline="0" dirty="0" smtClean="0"/>
              <a:t> the other hand,  with progressive scanning method, the lines are produced one after 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main promise of joy with digital </a:t>
            </a:r>
            <a:r>
              <a:rPr lang="en-US" sz="1200" b="1" kern="1200" dirty="0" smtClean="0">
                <a:solidFill>
                  <a:schemeClr val="tx1"/>
                </a:solidFill>
                <a:latin typeface="+mn-lt"/>
                <a:ea typeface="+mn-ea"/>
                <a:cs typeface="+mn-cs"/>
              </a:rPr>
              <a:t>HDTV</a:t>
            </a:r>
            <a:r>
              <a:rPr lang="en-US" dirty="0" smtClean="0"/>
              <a:t> (High Definition Television) is its much greater resolution. </a:t>
            </a:r>
            <a:r>
              <a:rPr lang="en-US" sz="1200" b="1" kern="1200" dirty="0" smtClean="0">
                <a:solidFill>
                  <a:schemeClr val="tx1"/>
                </a:solidFill>
                <a:latin typeface="+mn-lt"/>
                <a:ea typeface="+mn-ea"/>
                <a:cs typeface="+mn-cs"/>
              </a:rPr>
              <a:t>HDTV</a:t>
            </a:r>
            <a:r>
              <a:rPr lang="en-US" dirty="0" smtClean="0"/>
              <a:t> pixels are smaller and squarer than NTSC pixels, so </a:t>
            </a:r>
            <a:r>
              <a:rPr lang="en-US" sz="1200" b="1" kern="1200" dirty="0" smtClean="0">
                <a:solidFill>
                  <a:schemeClr val="tx1"/>
                </a:solidFill>
                <a:latin typeface="+mn-lt"/>
                <a:ea typeface="+mn-ea"/>
                <a:cs typeface="+mn-cs"/>
              </a:rPr>
              <a:t>HDTV</a:t>
            </a:r>
            <a:r>
              <a:rPr lang="en-US" dirty="0" smtClean="0"/>
              <a:t> can resolve finer details and hold smoother curves. Plus, you get considerably more pixels to look at. </a:t>
            </a:r>
            <a:r>
              <a:rPr lang="en-US" sz="1200" b="1" kern="1200" dirty="0" smtClean="0">
                <a:solidFill>
                  <a:schemeClr val="tx1"/>
                </a:solidFill>
                <a:latin typeface="+mn-lt"/>
                <a:ea typeface="+mn-ea"/>
                <a:cs typeface="+mn-cs"/>
              </a:rPr>
              <a:t>HDTV</a:t>
            </a:r>
            <a:r>
              <a:rPr lang="en-US" dirty="0" smtClean="0"/>
              <a:t> has a total of 1,125 scan lines, but it only uses 1,080 of these for the actual image (hence the "1080i" </a:t>
            </a:r>
            <a:r>
              <a:rPr lang="en-US" sz="1200" b="1" kern="1200" dirty="0" smtClean="0">
                <a:solidFill>
                  <a:schemeClr val="tx1"/>
                </a:solidFill>
                <a:latin typeface="+mn-lt"/>
                <a:ea typeface="+mn-ea"/>
                <a:cs typeface="+mn-cs"/>
              </a:rPr>
              <a:t>HDTV</a:t>
            </a:r>
            <a:r>
              <a:rPr lang="en-US" dirty="0" smtClean="0"/>
              <a:t> specification). There are 1,920 pixels in each interlaced scan line, so our </a:t>
            </a:r>
            <a:r>
              <a:rPr lang="en-US" sz="1200" b="1" kern="1200" dirty="0" smtClean="0">
                <a:solidFill>
                  <a:schemeClr val="tx1"/>
                </a:solidFill>
                <a:latin typeface="+mn-lt"/>
                <a:ea typeface="+mn-ea"/>
                <a:cs typeface="+mn-cs"/>
              </a:rPr>
              <a:t>HDTV</a:t>
            </a:r>
            <a:r>
              <a:rPr lang="en-US" dirty="0" smtClean="0"/>
              <a:t> pixel calculation looks like this: 1,080 scan lines x 1,920 pixels/line = 2,073,600 pixels Rounded off, an </a:t>
            </a:r>
            <a:r>
              <a:rPr lang="en-US" sz="1200" b="1" kern="1200" dirty="0" smtClean="0">
                <a:solidFill>
                  <a:schemeClr val="tx1"/>
                </a:solidFill>
                <a:latin typeface="+mn-lt"/>
                <a:ea typeface="+mn-ea"/>
                <a:cs typeface="+mn-cs"/>
              </a:rPr>
              <a:t>HDTV</a:t>
            </a:r>
            <a:r>
              <a:rPr lang="en-US" dirty="0" smtClean="0"/>
              <a:t> set gives us about 2 million total pixels, about six times the number of NTSC pixels. Obviously, there's a lot more visual potential with </a:t>
            </a:r>
            <a:r>
              <a:rPr lang="en-US" sz="1200" b="1" kern="1200" dirty="0" smtClean="0">
                <a:solidFill>
                  <a:schemeClr val="tx1"/>
                </a:solidFill>
                <a:latin typeface="+mn-lt"/>
                <a:ea typeface="+mn-ea"/>
                <a:cs typeface="+mn-cs"/>
              </a:rPr>
              <a:t>HDTV</a:t>
            </a:r>
            <a:r>
              <a:rPr lang="en-US" dirty="0" smtClean="0"/>
              <a:t>, something that also makes its movie-like 16 x 9 aspect ratio possible. NTSC only gives a 4 x 3 aspect ratio, which ends up whacking off the ends of a normal movie. You just can't see all those gladiators waiting in the wings like you can with </a:t>
            </a:r>
            <a:r>
              <a:rPr lang="en-US" sz="1200" b="1" kern="1200" dirty="0" smtClean="0">
                <a:solidFill>
                  <a:schemeClr val="tx1"/>
                </a:solidFill>
                <a:latin typeface="+mn-lt"/>
                <a:ea typeface="+mn-ea"/>
                <a:cs typeface="+mn-cs"/>
              </a:rPr>
              <a:t>HDTV</a:t>
            </a:r>
            <a:r>
              <a:rPr lang="en-US" dirty="0" smtClean="0"/>
              <a:t>. </a:t>
            </a:r>
          </a:p>
          <a:p>
            <a:endParaRPr lang="en-US" dirty="0"/>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7</a:t>
            </a:fld>
            <a:endParaRPr lang="zh-TW"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Pixels, are</a:t>
            </a:r>
            <a:r>
              <a:rPr lang="en-US" sz="1200" baseline="0" dirty="0" smtClean="0"/>
              <a:t> </a:t>
            </a:r>
            <a:r>
              <a:rPr lang="en-US" sz="1200" dirty="0" smtClean="0"/>
              <a:t>the smallest units that form an digital image.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we</a:t>
            </a:r>
            <a:r>
              <a:rPr lang="en-US" baseline="0" dirty="0" smtClean="0"/>
              <a:t> enlarge a portion of this picture, like, the parcel next to the worker, we can see clearly t</a:t>
            </a:r>
            <a:r>
              <a:rPr lang="en-US" dirty="0" smtClean="0"/>
              <a:t>he individual pixels rendered as little squares.</a:t>
            </a:r>
            <a:endParaRPr lang="en-US" sz="1200" dirty="0" smtClean="0">
              <a:solidFill>
                <a:srgbClr val="0000FF"/>
              </a:solidFill>
            </a:endParaRP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n a camera spec you </a:t>
            </a:r>
            <a:r>
              <a:rPr lang="en-US" dirty="0" smtClean="0"/>
              <a:t> </a:t>
            </a:r>
            <a:r>
              <a:rPr lang="en-US" baseline="0" dirty="0" smtClean="0"/>
              <a:t>may have seen this kind of “number set” representing the resolution value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That means, the camera can produce an image </a:t>
            </a:r>
            <a:r>
              <a:rPr lang="en-US" dirty="0" smtClean="0"/>
              <a:t>composed of 1280 pixels in width and 1024pixels in height.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a total of 1,310,720 pixels or,</a:t>
            </a:r>
            <a:r>
              <a:rPr lang="en-US" baseline="0" dirty="0" smtClean="0"/>
              <a:t> </a:t>
            </a:r>
            <a:r>
              <a:rPr lang="en-US" dirty="0" smtClean="0"/>
              <a:t>1.3 megapixels.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does the number of pixels influence the image clarity?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look at the</a:t>
            </a:r>
            <a:r>
              <a:rPr lang="en-US" baseline="0" dirty="0" smtClean="0"/>
              <a:t> pictures below.</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You can observe</a:t>
            </a:r>
            <a:r>
              <a:rPr lang="en-US" baseline="0" dirty="0" smtClean="0"/>
              <a:t> how the </a:t>
            </a:r>
            <a:r>
              <a:rPr lang="en-US" dirty="0" smtClean="0"/>
              <a:t>same image could appear at different pixel resolutions.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It’s obvious</a:t>
            </a:r>
            <a:r>
              <a:rPr lang="en-US" baseline="0" dirty="0" smtClean="0"/>
              <a:t> that 100x100 pixels describe the same picture much clearer than 25X25 pixels do.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the fact is quite simple:  </a:t>
            </a:r>
            <a:r>
              <a:rPr lang="en-US" sz="1200" b="1" dirty="0" smtClean="0"/>
              <a:t>Higher number of pixels</a:t>
            </a:r>
            <a:r>
              <a:rPr lang="en-US" sz="1200" b="1" dirty="0" smtClean="0">
                <a:solidFill>
                  <a:srgbClr val="0000FF"/>
                </a:solidFill>
              </a:rPr>
              <a:t> means </a:t>
            </a:r>
            <a:r>
              <a:rPr lang="en-US" sz="1200" b="1" dirty="0" smtClean="0"/>
              <a:t>more details</a:t>
            </a:r>
            <a:endParaRPr kumimoji="0" lang="en-US" sz="1200" b="1" i="0" u="none" strike="noStrike" kern="1200" cap="none" spc="0" normalizeH="0" baseline="0" noProof="0" dirty="0" smtClean="0">
              <a:ln>
                <a:noFill/>
              </a:ln>
              <a:solidFill>
                <a:schemeClr val="tx1"/>
              </a:solidFill>
              <a:effectLst/>
              <a:uLnTx/>
              <a:uFillTx/>
              <a:latin typeface="+mn-lt"/>
              <a:ea typeface="+mn-ea"/>
              <a:cs typeface="+mn-cs"/>
            </a:endParaRPr>
          </a:p>
          <a:p>
            <a:endParaRPr lang="en-US" baseline="0" dirty="0" smtClean="0"/>
          </a:p>
          <a:p>
            <a:endParaRPr lang="en-US" sz="1200" dirty="0" smtClean="0"/>
          </a:p>
          <a:p>
            <a:endParaRPr lang="en-US" sz="1200" dirty="0" smtClean="0"/>
          </a:p>
          <a:p>
            <a:endParaRPr lang="en-US" sz="1200" baseline="0" dirty="0" smtClean="0"/>
          </a:p>
          <a:p>
            <a:endParaRPr lang="en-US" dirty="0"/>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8</a:t>
            </a:fld>
            <a:endParaRPr lang="zh-TW"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While CRT</a:t>
            </a:r>
            <a:r>
              <a:rPr lang="en-US" baseline="0" dirty="0" smtClean="0"/>
              <a:t> monitors were still the main display device, the video resolution  that can be presented on the screen was restricted by the 525 scan lines for NTSC, 625 scan lines for PAL.</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With the video encoder, the video from analog cameras could be converted into digital signals, which then is able to be presented on advanced display devices such as LCDs. That means, we could see clearer images on the screens as many details as the video stream can provide.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Thus, in terms of digital resolution, the NTSC standard vide stream, after converted, is </a:t>
            </a:r>
            <a:r>
              <a:rPr lang="en-US" dirty="0" smtClean="0"/>
              <a:t>720 pixels/line  X  480 scan lines = 345,600 pixels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Along with PAL, were called D1 resolution. </a:t>
            </a:r>
          </a:p>
          <a:p>
            <a:endParaRPr lang="en-US" sz="1200" dirty="0" smtClean="0"/>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9</a:t>
            </a:fld>
            <a:endParaRPr lang="zh-TW"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Looking at the growth</a:t>
            </a:r>
            <a:r>
              <a:rPr lang="en-US" baseline="0" dirty="0" smtClean="0"/>
              <a:t> of resolution technology in CCTV industry, you will observe that it’s almost the evolution history of pixel number.</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r>
              <a:rPr lang="en-US" sz="1200" dirty="0" smtClean="0"/>
              <a:t>In the video surveillance market,</a:t>
            </a:r>
            <a:r>
              <a:rPr lang="en-US" sz="1200" baseline="0" dirty="0" smtClean="0"/>
              <a:t> </a:t>
            </a:r>
            <a:r>
              <a:rPr lang="en-US" sz="1200" dirty="0" smtClean="0"/>
              <a:t>D1(NTSC/PAL) resolution cameras were once the main stream in the market,</a:t>
            </a:r>
            <a:r>
              <a:rPr lang="en-US" sz="1200" baseline="0" dirty="0" smtClean="0"/>
              <a:t> which were </a:t>
            </a:r>
            <a:r>
              <a:rPr lang="en-US" baseline="0" dirty="0" smtClean="0"/>
              <a:t>t</a:t>
            </a:r>
            <a:r>
              <a:rPr lang="en-US" dirty="0" smtClean="0"/>
              <a:t>he maximum resolution the conventional analog cameras can provide after the video signal was converted into</a:t>
            </a:r>
            <a:r>
              <a:rPr lang="en-US" baseline="0" dirty="0" smtClean="0"/>
              <a:t> </a:t>
            </a:r>
            <a:r>
              <a:rPr lang="en-US" dirty="0" smtClean="0"/>
              <a:t>a digital video stream.</a:t>
            </a:r>
          </a:p>
          <a:p>
            <a:endParaRPr lang="en-US" sz="1200" dirty="0" smtClean="0"/>
          </a:p>
          <a:p>
            <a:r>
              <a:rPr lang="en-US" sz="1200" dirty="0" smtClean="0"/>
              <a:t>With</a:t>
            </a:r>
            <a:r>
              <a:rPr lang="en-US" sz="1200" baseline="0" dirty="0" smtClean="0"/>
              <a:t> </a:t>
            </a:r>
            <a:r>
              <a:rPr lang="en-US" sz="1200" dirty="0" smtClean="0"/>
              <a:t>the resolution of 1MP, 3MP, 5MP, and even 10MP network cameras being introduced to the market, the term “megapixel” has just become the most required resolution for various camera</a:t>
            </a:r>
            <a:r>
              <a:rPr lang="en-US" sz="1200" baseline="0" dirty="0" smtClean="0"/>
              <a:t> </a:t>
            </a:r>
            <a:r>
              <a:rPr lang="en-US" sz="1200" dirty="0" smtClean="0"/>
              <a:t>models.</a:t>
            </a:r>
          </a:p>
          <a:p>
            <a:endParaRPr lang="en-US" sz="1200" dirty="0" smtClean="0"/>
          </a:p>
          <a:p>
            <a:r>
              <a:rPr lang="en-US" sz="1200" dirty="0" smtClean="0"/>
              <a:t>You might be confused</a:t>
            </a:r>
            <a:r>
              <a:rPr lang="en-US" sz="1200" baseline="0" dirty="0" smtClean="0"/>
              <a:t> with how “</a:t>
            </a:r>
            <a:r>
              <a:rPr lang="en-US" sz="1200" dirty="0" smtClean="0"/>
              <a:t>megapixel” benefits the</a:t>
            </a:r>
            <a:r>
              <a:rPr lang="en-US" sz="1200" baseline="0" dirty="0" smtClean="0"/>
              <a:t> </a:t>
            </a:r>
            <a:r>
              <a:rPr lang="en-US" sz="1200" dirty="0" smtClean="0"/>
              <a:t>video industry.</a:t>
            </a:r>
          </a:p>
          <a:p>
            <a:r>
              <a:rPr lang="en-US" dirty="0" smtClean="0"/>
              <a:t>The truth is,</a:t>
            </a:r>
            <a:r>
              <a:rPr lang="en-US" baseline="0" dirty="0" smtClean="0"/>
              <a:t> megapixel promise a relatively higher quantity of details comparing with  D1.</a:t>
            </a:r>
          </a:p>
          <a:p>
            <a:endParaRPr lang="en-US" baseline="0" dirty="0" smtClean="0"/>
          </a:p>
          <a:p>
            <a:r>
              <a:rPr lang="en-US" dirty="0" smtClean="0"/>
              <a:t>For details</a:t>
            </a:r>
            <a:r>
              <a:rPr lang="en-US" baseline="0" dirty="0" smtClean="0"/>
              <a:t> such as the car plate number, cameras with d1 resolution may be able to see it, but its application is very limited to few scenarios with the conditions like: fixed objects, close distance, accurate lens adjustment. </a:t>
            </a:r>
          </a:p>
          <a:p>
            <a:endParaRPr lang="en-US" baseline="0" dirty="0" smtClean="0"/>
          </a:p>
          <a:p>
            <a:r>
              <a:rPr lang="en-US" dirty="0" smtClean="0"/>
              <a:t>In the road scene we see below, a non-megapixel camera</a:t>
            </a:r>
            <a:r>
              <a:rPr lang="en-US" baseline="0" dirty="0" smtClean="0"/>
              <a:t> is unlikely to</a:t>
            </a:r>
            <a:r>
              <a:rPr lang="en-US" dirty="0" smtClean="0"/>
              <a:t> capture</a:t>
            </a:r>
            <a:r>
              <a:rPr lang="en-US" baseline="0" dirty="0" smtClean="0"/>
              <a:t> the details on the car plate of a moving-away vehicle; while the megapixel camera can easily do it.</a:t>
            </a:r>
            <a:endParaRPr lang="en-US" sz="1200" dirty="0" smtClean="0"/>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10</a:t>
            </a:fld>
            <a:endParaRPr lang="zh-TW"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a:t>
            </a:r>
            <a:r>
              <a:rPr lang="en-US" baseline="0" dirty="0" smtClean="0"/>
              <a:t> may also care about the High Definition resolution format.</a:t>
            </a:r>
          </a:p>
          <a:p>
            <a:r>
              <a:rPr lang="en-US" baseline="0" dirty="0" smtClean="0"/>
              <a:t>This format was defined to standardize a</a:t>
            </a:r>
            <a:r>
              <a:rPr lang="en-US" sz="1200" baseline="0" dirty="0" smtClean="0">
                <a:latin typeface="Calibri" pitchFamily="34" charset="0"/>
                <a:cs typeface="Calibri" pitchFamily="34" charset="0"/>
              </a:rPr>
              <a:t> </a:t>
            </a:r>
            <a:r>
              <a:rPr lang="en-US" sz="1200" dirty="0" smtClean="0"/>
              <a:t>higher </a:t>
            </a:r>
            <a:r>
              <a:rPr lang="en-US" sz="1200" dirty="0" smtClean="0">
                <a:latin typeface="Calibri" pitchFamily="34" charset="0"/>
                <a:cs typeface="Calibri" pitchFamily="34" charset="0"/>
              </a:rPr>
              <a:t>display format using the resolution aspect ratio as </a:t>
            </a:r>
            <a:r>
              <a:rPr lang="en-US" sz="1200" b="1" dirty="0" smtClean="0">
                <a:latin typeface="Calibri" pitchFamily="34" charset="0"/>
                <a:cs typeface="Calibri" pitchFamily="34" charset="0"/>
              </a:rPr>
              <a:t>16:9</a:t>
            </a:r>
            <a:r>
              <a:rPr lang="en-US" sz="1200" dirty="0" smtClean="0">
                <a:latin typeface="Calibri" pitchFamily="34" charset="0"/>
                <a:cs typeface="Calibri" pitchFamily="34" charset="0"/>
              </a:rPr>
              <a:t>,</a:t>
            </a:r>
            <a:r>
              <a:rPr lang="en-US" sz="1200" baseline="0" dirty="0" smtClean="0">
                <a:latin typeface="Calibri" pitchFamily="34" charset="0"/>
                <a:cs typeface="Calibri" pitchFamily="34" charset="0"/>
              </a:rPr>
              <a:t> which is better than traditional analog standard, </a:t>
            </a:r>
            <a:r>
              <a:rPr lang="en-US" dirty="0" smtClean="0"/>
              <a:t>supporting the wider picture corresponds much better to the </a:t>
            </a:r>
            <a:r>
              <a:rPr lang="en-US" sz="1200" b="1" kern="1200" dirty="0" smtClean="0">
                <a:solidFill>
                  <a:schemeClr val="tx1"/>
                </a:solidFill>
                <a:latin typeface="+mn-lt"/>
                <a:ea typeface="+mn-ea"/>
                <a:cs typeface="+mn-cs"/>
              </a:rPr>
              <a:t>human</a:t>
            </a:r>
            <a:r>
              <a:rPr lang="en-US" dirty="0" smtClean="0"/>
              <a:t> visual field than the almost square </a:t>
            </a:r>
            <a:r>
              <a:rPr lang="en-US" sz="1200" b="1" kern="1200" dirty="0" smtClean="0">
                <a:solidFill>
                  <a:schemeClr val="tx1"/>
                </a:solidFill>
                <a:latin typeface="+mn-lt"/>
                <a:ea typeface="+mn-ea"/>
                <a:cs typeface="+mn-cs"/>
              </a:rPr>
              <a:t>4:3</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The conventional TV monitors</a:t>
            </a:r>
            <a:r>
              <a:rPr lang="en-US" altLang="zh-TW" baseline="0" dirty="0" smtClean="0"/>
              <a:t> mostly come with display </a:t>
            </a:r>
            <a:r>
              <a:rPr lang="en-US" altLang="zh-TW" dirty="0" smtClean="0"/>
              <a:t>aspect ratio of 4:3, while</a:t>
            </a:r>
            <a:r>
              <a:rPr lang="en-US" altLang="zh-TW" baseline="0" dirty="0" smtClean="0"/>
              <a:t> the cameras on market can meet this need.</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dirty="0" smtClean="0"/>
              <a:t>Since the high definition  TVs are adopting</a:t>
            </a:r>
            <a:r>
              <a:rPr lang="en-US" altLang="zh-TW" baseline="0" dirty="0" smtClean="0"/>
              <a:t> the image aspect ratio from 4:3 to 16:9 </a:t>
            </a:r>
          </a:p>
          <a:p>
            <a:endParaRPr lang="en-US" baseline="0" dirty="0" smtClean="0"/>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11</a:t>
            </a:fld>
            <a:endParaRPr lang="zh-TW"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TW" baseline="0" dirty="0" smtClean="0"/>
              <a:t>To meet this standard, the display device , like an HDTV, should fully meet certain requirements:</a:t>
            </a:r>
          </a:p>
          <a:p>
            <a:r>
              <a:rPr kumimoji="0" lang="en-US" altLang="zh-TW" sz="1200" b="0" i="0" u="none" strike="noStrike" kern="1200" cap="none" spc="0" normalizeH="0" noProof="0" dirty="0" smtClean="0">
                <a:ln>
                  <a:noFill/>
                </a:ln>
                <a:solidFill>
                  <a:schemeClr val="tx1"/>
                </a:solidFill>
                <a:effectLst/>
                <a:uLnTx/>
                <a:uFillTx/>
                <a:latin typeface="+mn-lt"/>
                <a:ea typeface="+mn-ea"/>
                <a:cs typeface="+mn-cs"/>
              </a:rPr>
              <a:t>Aspect ratio, r</a:t>
            </a:r>
            <a:r>
              <a:rPr lang="en-US" altLang="zh-TW" sz="1200" baseline="0" dirty="0" err="1" smtClean="0"/>
              <a:t>esolution</a:t>
            </a:r>
            <a:r>
              <a:rPr lang="en-US" altLang="zh-TW" sz="1200" baseline="0" dirty="0" smtClean="0"/>
              <a:t>, </a:t>
            </a:r>
            <a:r>
              <a:rPr lang="en-US" altLang="zh-TW" sz="1200" dirty="0" smtClean="0"/>
              <a:t>s</a:t>
            </a:r>
            <a:r>
              <a:rPr kumimoji="0" lang="en-US" altLang="zh-TW" sz="1200" b="0" i="0" u="none" strike="noStrike" kern="1200" cap="none" spc="0" normalizeH="0" noProof="0" dirty="0" smtClean="0">
                <a:ln>
                  <a:noFill/>
                </a:ln>
                <a:solidFill>
                  <a:schemeClr val="tx1"/>
                </a:solidFill>
                <a:effectLst/>
                <a:uLnTx/>
                <a:uFillTx/>
                <a:latin typeface="+mn-lt"/>
                <a:ea typeface="+mn-ea"/>
                <a:cs typeface="+mn-cs"/>
              </a:rPr>
              <a:t>canning, and f</a:t>
            </a:r>
            <a:r>
              <a:rPr lang="en-US" altLang="zh-TW" sz="1200" baseline="0" dirty="0" err="1" smtClean="0"/>
              <a:t>rame</a:t>
            </a:r>
            <a:r>
              <a:rPr lang="en-US" altLang="zh-TW" sz="1200" baseline="0" dirty="0" smtClean="0"/>
              <a:t> rate</a:t>
            </a:r>
          </a:p>
          <a:p>
            <a:endParaRPr lang="en-US" altLang="zh-TW" sz="1200" baseline="0" dirty="0" smtClean="0"/>
          </a:p>
          <a:p>
            <a:r>
              <a:rPr lang="en-US" altLang="zh-TW" sz="1200" baseline="0" dirty="0" smtClean="0"/>
              <a:t>This standard has 2 main specs, 720p and 1080p</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baseline="0" dirty="0" smtClean="0"/>
              <a:t>The </a:t>
            </a:r>
            <a:r>
              <a:rPr lang="en-US" altLang="zh-TW" dirty="0" smtClean="0"/>
              <a:t>so-called HD standard</a:t>
            </a:r>
            <a:r>
              <a:rPr lang="en-US" altLang="zh-TW" baseline="0" dirty="0" smtClean="0"/>
              <a:t> </a:t>
            </a:r>
            <a:r>
              <a:rPr lang="en-US" altLang="zh-TW" dirty="0" smtClean="0"/>
              <a:t>means the resolution with 720 vertical pixels recorded by progressive scanning method; likewise, Full HD</a:t>
            </a:r>
            <a:r>
              <a:rPr lang="en-US" altLang="zh-TW" baseline="0" dirty="0" smtClean="0"/>
              <a:t> refers to </a:t>
            </a:r>
            <a:r>
              <a:rPr lang="en-US" altLang="zh-TW" dirty="0" smtClean="0"/>
              <a:t>the resolution with 1080 vertical pixels recorded progressive scanning method.</a:t>
            </a:r>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It’s a must for cameras to conform to the new standard.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With m</a:t>
            </a:r>
            <a:r>
              <a:rPr lang="en-US" dirty="0" smtClean="0"/>
              <a:t>egapixel resolution, IP cameras are flexible to produce images with different aspect ratios to fulfill</a:t>
            </a:r>
            <a:r>
              <a:rPr lang="en-US" baseline="0" dirty="0" smtClean="0"/>
              <a:t> different needs</a:t>
            </a:r>
            <a:r>
              <a:rPr lang="en-US"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TW" i="0" baseline="0" dirty="0" smtClean="0"/>
              <a:t>In conclusion, to </a:t>
            </a:r>
            <a:r>
              <a:rPr lang="en-US" altLang="zh-TW" dirty="0" smtClean="0"/>
              <a:t>achieve the high definition </a:t>
            </a:r>
            <a:r>
              <a:rPr lang="en-US" altLang="zh-TW" baseline="0" dirty="0" smtClean="0"/>
              <a:t>visual outcome, with your HD display device, the cameras should also be capable of generating HD resolution video.</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12</a:t>
            </a:fld>
            <a:endParaRPr lang="zh-TW"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dirty="0" smtClean="0"/>
              <a:t>While the high-end cameras</a:t>
            </a:r>
            <a:r>
              <a:rPr lang="en-US" sz="1200" baseline="0" dirty="0" smtClean="0"/>
              <a:t> keep going up and up in pixel number, is this capability the true answer to higher requirements for seeing clearer images ?</a:t>
            </a:r>
            <a:endParaRPr lang="en-US" sz="1200" dirty="0" smtClean="0"/>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The fact is: </a:t>
            </a:r>
            <a:r>
              <a:rPr lang="en-US" sz="1200" dirty="0" smtClean="0"/>
              <a:t>higher number of pixels </a:t>
            </a:r>
            <a:r>
              <a:rPr lang="en-US" sz="1200" b="1" dirty="0" smtClean="0"/>
              <a:t>DOES NOT </a:t>
            </a:r>
            <a:r>
              <a:rPr lang="en-US" sz="1200" dirty="0" smtClean="0"/>
              <a:t>guarantee better video quality</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If we look at the 2 images with different resolution.</a:t>
            </a:r>
          </a:p>
          <a:p>
            <a:r>
              <a:rPr lang="en-US" sz="1200" kern="1200" baseline="0" dirty="0" smtClean="0">
                <a:solidFill>
                  <a:schemeClr val="tx1"/>
                </a:solidFill>
                <a:latin typeface="+mn-lt"/>
                <a:ea typeface="+mn-ea"/>
                <a:cs typeface="+mn-cs"/>
              </a:rPr>
              <a:t>With simple visual observation, you can tell that the image quality of the left picture is much better than the right one. </a:t>
            </a:r>
          </a:p>
          <a:p>
            <a:r>
              <a:rPr lang="en-US" sz="1200" kern="1200" baseline="0" dirty="0" smtClean="0">
                <a:solidFill>
                  <a:schemeClr val="tx1"/>
                </a:solidFill>
                <a:latin typeface="+mn-lt"/>
                <a:ea typeface="+mn-ea"/>
                <a:cs typeface="+mn-cs"/>
              </a:rPr>
              <a:t>The details are very clear on the left but quite blurry on the right. Yet in both cases the lens was adjusted to the best possible focus.</a:t>
            </a:r>
          </a:p>
          <a:p>
            <a:endParaRPr lang="en-US" sz="1200" kern="1200" baseline="0" dirty="0" smtClean="0">
              <a:solidFill>
                <a:schemeClr val="tx1"/>
              </a:solidFill>
              <a:latin typeface="+mn-lt"/>
              <a:ea typeface="+mn-ea"/>
              <a:cs typeface="+mn-cs"/>
            </a:endParaRPr>
          </a:p>
          <a:p>
            <a:r>
              <a:rPr lang="en-US" sz="1200" kern="1200" baseline="0" dirty="0" smtClean="0">
                <a:solidFill>
                  <a:schemeClr val="tx1"/>
                </a:solidFill>
                <a:latin typeface="+mn-lt"/>
                <a:ea typeface="+mn-ea"/>
                <a:cs typeface="+mn-cs"/>
              </a:rPr>
              <a:t>It ‘s very likely that your high megapixel camera produces images with high pixel count but low clarity even if the lens is well adjusted.</a:t>
            </a:r>
          </a:p>
          <a:p>
            <a:r>
              <a:rPr lang="en-US" sz="1200" kern="1200" baseline="0" dirty="0" smtClean="0">
                <a:solidFill>
                  <a:schemeClr val="tx1"/>
                </a:solidFill>
                <a:latin typeface="+mn-lt"/>
                <a:ea typeface="+mn-ea"/>
                <a:cs typeface="+mn-cs"/>
              </a:rPr>
              <a:t>Therefore, you not only miss all the needed details, but waste your bandwidth and storage space.</a:t>
            </a:r>
            <a:endParaRPr lang="en-US" baseline="0" dirty="0" smtClean="0"/>
          </a:p>
          <a:p>
            <a:endParaRPr lang="en-US" baseline="0" dirty="0" smtClean="0"/>
          </a:p>
          <a:p>
            <a:endParaRPr lang="en-US" baseline="0" dirty="0" smtClean="0"/>
          </a:p>
          <a:p>
            <a:endParaRPr lang="en-US" baseline="0" dirty="0" smtClean="0"/>
          </a:p>
          <a:p>
            <a:endParaRPr lang="en-US" baseline="0" dirty="0" smtClean="0"/>
          </a:p>
          <a:p>
            <a:endParaRPr lang="en-US" baseline="0" dirty="0" smtClean="0"/>
          </a:p>
          <a:p>
            <a:r>
              <a:rPr lang="en-US" baseline="0" dirty="0" smtClean="0"/>
              <a:t>for we are already aware that higher number of pixels means better resolution. It’s no wonder to see that  more and more high end megapixel cameras keep going up with the pixel number. up n nowadays video security industry, the high end mega pixel” cameras have been  the most competitive seem</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One of the most confusing and difficult topics in the CCTV world is resolution. Most of us have digital cameras or video camcorders and have heard the term megapixel used as the most common comparison in resolution between various makes and models. We are also aware that a larger number means better picture quality, but many people do not know why. In the CCTV security camera world, though, most cameras are still analog and their resolution is measured differently from what we are used to.</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8C86343-2E92-4D7B-9FFD-42B58BBA59B9}" type="slidenum">
              <a:rPr lang="zh-TW" altLang="en-US" smtClean="0"/>
              <a:pPr/>
              <a:t>13</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0880A0C8-5C65-4911-A280-7F6AE4B17853}" type="datetimeFigureOut">
              <a:rPr lang="zh-TW" altLang="en-US" smtClean="0"/>
              <a:pPr/>
              <a:t>2018/11/9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8DCA1B4-FDA4-400B-8C06-89B54F326298}"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880A0C8-5C65-4911-A280-7F6AE4B17853}" type="datetimeFigureOut">
              <a:rPr lang="zh-TW" altLang="en-US" smtClean="0"/>
              <a:pPr/>
              <a:t>2018/11/9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8DCA1B4-FDA4-400B-8C06-89B54F326298}"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880A0C8-5C65-4911-A280-7F6AE4B17853}" type="datetimeFigureOut">
              <a:rPr lang="zh-TW" altLang="en-US" smtClean="0"/>
              <a:pPr/>
              <a:t>2018/11/9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8DCA1B4-FDA4-400B-8C06-89B54F326298}"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880A0C8-5C65-4911-A280-7F6AE4B17853}" type="datetimeFigureOut">
              <a:rPr lang="zh-TW" altLang="en-US" smtClean="0"/>
              <a:pPr/>
              <a:t>2018/11/9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8DCA1B4-FDA4-400B-8C06-89B54F326298}"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0880A0C8-5C65-4911-A280-7F6AE4B17853}" type="datetimeFigureOut">
              <a:rPr lang="zh-TW" altLang="en-US" smtClean="0"/>
              <a:pPr/>
              <a:t>2018/11/9</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8DCA1B4-FDA4-400B-8C06-89B54F326298}"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0880A0C8-5C65-4911-A280-7F6AE4B17853}" type="datetimeFigureOut">
              <a:rPr lang="zh-TW" altLang="en-US" smtClean="0"/>
              <a:pPr/>
              <a:t>2018/11/9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8DCA1B4-FDA4-400B-8C06-89B54F326298}"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0880A0C8-5C65-4911-A280-7F6AE4B17853}" type="datetimeFigureOut">
              <a:rPr lang="zh-TW" altLang="en-US" smtClean="0"/>
              <a:pPr/>
              <a:t>2018/11/9</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8DCA1B4-FDA4-400B-8C06-89B54F326298}"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0880A0C8-5C65-4911-A280-7F6AE4B17853}" type="datetimeFigureOut">
              <a:rPr lang="zh-TW" altLang="en-US" smtClean="0"/>
              <a:pPr/>
              <a:t>2018/11/9</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8DCA1B4-FDA4-400B-8C06-89B54F326298}"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0880A0C8-5C65-4911-A280-7F6AE4B17853}" type="datetimeFigureOut">
              <a:rPr lang="zh-TW" altLang="en-US" smtClean="0"/>
              <a:pPr/>
              <a:t>2018/11/9</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8DCA1B4-FDA4-400B-8C06-89B54F326298}"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0880A0C8-5C65-4911-A280-7F6AE4B17853}" type="datetimeFigureOut">
              <a:rPr lang="zh-TW" altLang="en-US" smtClean="0"/>
              <a:pPr/>
              <a:t>2018/11/9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8DCA1B4-FDA4-400B-8C06-89B54F326298}"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0880A0C8-5C65-4911-A280-7F6AE4B17853}" type="datetimeFigureOut">
              <a:rPr lang="zh-TW" altLang="en-US" smtClean="0"/>
              <a:pPr/>
              <a:t>2018/11/9</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8DCA1B4-FDA4-400B-8C06-89B54F326298}"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80A0C8-5C65-4911-A280-7F6AE4B17853}" type="datetimeFigureOut">
              <a:rPr lang="zh-TW" altLang="en-US" smtClean="0"/>
              <a:pPr/>
              <a:t>2018/11/9</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DCA1B4-FDA4-400B-8C06-89B54F326298}"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7240" y="2790056"/>
            <a:ext cx="7499176" cy="1143000"/>
          </a:xfrm>
        </p:spPr>
        <p:txBody>
          <a:bodyPr>
            <a:noAutofit/>
          </a:bodyPr>
          <a:lstStyle/>
          <a:p>
            <a:r>
              <a:rPr lang="en-US" b="1" dirty="0" smtClean="0"/>
              <a:t>The True Measurement of Video Quality: </a:t>
            </a:r>
            <a:br>
              <a:rPr lang="en-US" b="1" dirty="0" smtClean="0"/>
            </a:br>
            <a:r>
              <a:rPr lang="en-US" b="1" dirty="0" smtClean="0"/>
              <a:t>Pixel vs. TVL</a:t>
            </a:r>
            <a:endParaRPr lang="en-US" b="1" dirty="0"/>
          </a:p>
        </p:txBody>
      </p:sp>
      <p:sp>
        <p:nvSpPr>
          <p:cNvPr id="3" name="圓角矩形 2"/>
          <p:cNvSpPr/>
          <p:nvPr/>
        </p:nvSpPr>
        <p:spPr>
          <a:xfrm>
            <a:off x="395536" y="836712"/>
            <a:ext cx="4680520" cy="1008112"/>
          </a:xfrm>
          <a:prstGeom prst="roundRect">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標題 1"/>
          <p:cNvSpPr txBox="1">
            <a:spLocks/>
          </p:cNvSpPr>
          <p:nvPr/>
        </p:nvSpPr>
        <p:spPr>
          <a:xfrm>
            <a:off x="611560" y="908720"/>
            <a:ext cx="4464496" cy="936104"/>
          </a:xfrm>
          <a:prstGeom prst="rect">
            <a:avLst/>
          </a:prstGeom>
        </p:spPr>
        <p:txBody>
          <a:bodyPr vert="horz" lIns="91440" tIns="45720" rIns="91440" bIns="45720" rtlCol="0" anchor="ctr">
            <a:normAutofit/>
          </a:bodyPr>
          <a:lstStyle/>
          <a:p>
            <a:pPr lvl="0">
              <a:spcBef>
                <a:spcPct val="0"/>
              </a:spcBef>
            </a:pPr>
            <a:r>
              <a:rPr lang="en-US" altLang="zh-TW" sz="3700" dirty="0" smtClean="0">
                <a:solidFill>
                  <a:srgbClr val="292929"/>
                </a:solidFill>
                <a:latin typeface="+mj-lt"/>
                <a:ea typeface="+mj-ea"/>
                <a:cs typeface="+mj-cs"/>
              </a:rPr>
              <a:t>Video Quality</a:t>
            </a:r>
            <a:endParaRPr kumimoji="0" lang="zh-TW" altLang="en-US" sz="370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ight Arrow 10"/>
          <p:cNvSpPr/>
          <p:nvPr/>
        </p:nvSpPr>
        <p:spPr>
          <a:xfrm>
            <a:off x="4644008" y="2692936"/>
            <a:ext cx="576064" cy="1008112"/>
          </a:xfrm>
          <a:prstGeom prst="rightArrow">
            <a:avLst>
              <a:gd name="adj1" fmla="val 65117"/>
              <a:gd name="adj2" fmla="val 69842"/>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Why Megapixel Matters</a:t>
            </a:r>
            <a:endParaRPr lang="en-US" dirty="0"/>
          </a:p>
        </p:txBody>
      </p:sp>
      <p:graphicFrame>
        <p:nvGraphicFramePr>
          <p:cNvPr id="10" name="Table 9"/>
          <p:cNvGraphicFramePr>
            <a:graphicFrameLocks noGrp="1"/>
          </p:cNvGraphicFramePr>
          <p:nvPr/>
        </p:nvGraphicFramePr>
        <p:xfrm>
          <a:off x="1979712" y="1844824"/>
          <a:ext cx="6576393" cy="1737360"/>
        </p:xfrm>
        <a:graphic>
          <a:graphicData uri="http://schemas.openxmlformats.org/drawingml/2006/table">
            <a:tbl>
              <a:tblPr firstRow="1" bandRow="1">
                <a:tableStyleId>{5C22544A-7EE6-4342-B048-85BDC9FD1C3A}</a:tableStyleId>
              </a:tblPr>
              <a:tblGrid>
                <a:gridCol w="1967880">
                  <a:extLst>
                    <a:ext uri="{9D8B030D-6E8A-4147-A177-3AD203B41FA5}">
                      <a16:colId xmlns:a16="http://schemas.microsoft.com/office/drawing/2014/main" val="20000"/>
                    </a:ext>
                  </a:extLst>
                </a:gridCol>
                <a:gridCol w="3144688">
                  <a:extLst>
                    <a:ext uri="{9D8B030D-6E8A-4147-A177-3AD203B41FA5}">
                      <a16:colId xmlns:a16="http://schemas.microsoft.com/office/drawing/2014/main" val="20001"/>
                    </a:ext>
                  </a:extLst>
                </a:gridCol>
                <a:gridCol w="1463825">
                  <a:extLst>
                    <a:ext uri="{9D8B030D-6E8A-4147-A177-3AD203B41FA5}">
                      <a16:colId xmlns:a16="http://schemas.microsoft.com/office/drawing/2014/main" val="20002"/>
                    </a:ext>
                  </a:extLst>
                </a:gridCol>
              </a:tblGrid>
              <a:tr h="365760">
                <a:tc>
                  <a:txBody>
                    <a:bodyPr/>
                    <a:lstStyle/>
                    <a:p>
                      <a:pPr algn="ctr"/>
                      <a:r>
                        <a:rPr lang="en-US" dirty="0" smtClean="0"/>
                        <a:t>Resolution Name</a:t>
                      </a:r>
                      <a:endParaRPr lang="en-US" dirty="0"/>
                    </a:p>
                  </a:txBody>
                  <a:tcPr/>
                </a:tc>
                <a:tc>
                  <a:txBody>
                    <a:bodyPr/>
                    <a:lstStyle/>
                    <a:p>
                      <a:pPr algn="ctr"/>
                      <a:r>
                        <a:rPr lang="en-US" dirty="0" smtClean="0"/>
                        <a:t>Pixels ( </a:t>
                      </a:r>
                      <a:r>
                        <a:rPr lang="en-US" dirty="0" err="1" smtClean="0"/>
                        <a:t>WxL</a:t>
                      </a:r>
                      <a:r>
                        <a:rPr lang="en-US" dirty="0" smtClean="0"/>
                        <a:t>)</a:t>
                      </a:r>
                      <a:endParaRPr lang="en-US" dirty="0"/>
                    </a:p>
                  </a:txBody>
                  <a:tcPr/>
                </a:tc>
                <a:tc>
                  <a:txBody>
                    <a:bodyPr/>
                    <a:lstStyle/>
                    <a:p>
                      <a:pPr algn="ctr"/>
                      <a:r>
                        <a:rPr lang="en-US" dirty="0" smtClean="0"/>
                        <a:t>MP</a:t>
                      </a:r>
                      <a:endParaRPr lang="en-US" dirty="0"/>
                    </a:p>
                  </a:txBody>
                  <a:tcPr/>
                </a:tc>
                <a:extLst>
                  <a:ext uri="{0D108BD9-81ED-4DB2-BD59-A6C34878D82A}">
                    <a16:rowId xmlns:a16="http://schemas.microsoft.com/office/drawing/2014/main" val="10000"/>
                  </a:ext>
                </a:extLst>
              </a:tr>
              <a:tr h="351039">
                <a:tc>
                  <a:txBody>
                    <a:bodyPr/>
                    <a:lstStyle/>
                    <a:p>
                      <a:pPr algn="ctr"/>
                      <a:r>
                        <a:rPr lang="en-US" dirty="0" smtClean="0"/>
                        <a:t>D1</a:t>
                      </a:r>
                      <a:endParaRPr lang="en-US" dirty="0"/>
                    </a:p>
                  </a:txBody>
                  <a:tcPr/>
                </a:tc>
                <a:tc>
                  <a:txBody>
                    <a:bodyPr/>
                    <a:lstStyle/>
                    <a:p>
                      <a:pPr algn="ctr"/>
                      <a:r>
                        <a:rPr lang="pt-BR" sz="1800" b="0" kern="1200" dirty="0" smtClean="0">
                          <a:solidFill>
                            <a:schemeClr val="dk1"/>
                          </a:solidFill>
                          <a:latin typeface="+mn-lt"/>
                          <a:ea typeface="+mn-ea"/>
                          <a:cs typeface="+mn-cs"/>
                        </a:rPr>
                        <a:t>720 x 480 (NTSC)</a:t>
                      </a:r>
                    </a:p>
                    <a:p>
                      <a:pPr algn="ctr"/>
                      <a:r>
                        <a:rPr lang="pt-BR" sz="1800" b="0" kern="1200" dirty="0" smtClean="0">
                          <a:solidFill>
                            <a:schemeClr val="dk1"/>
                          </a:solidFill>
                          <a:latin typeface="+mn-lt"/>
                          <a:ea typeface="+mn-ea"/>
                          <a:cs typeface="+mn-cs"/>
                        </a:rPr>
                        <a:t>720 x 576 (</a:t>
                      </a:r>
                      <a:r>
                        <a:rPr lang="pt-BR" sz="1800" b="0" i="1" kern="1200" dirty="0" smtClean="0">
                          <a:solidFill>
                            <a:schemeClr val="dk1"/>
                          </a:solidFill>
                          <a:latin typeface="+mn-lt"/>
                          <a:ea typeface="+mn-ea"/>
                          <a:cs typeface="+mn-cs"/>
                        </a:rPr>
                        <a:t>PAL</a:t>
                      </a:r>
                      <a:r>
                        <a:rPr lang="pt-BR" sz="1800" b="0" kern="1200" dirty="0" smtClean="0">
                          <a:solidFill>
                            <a:schemeClr val="dk1"/>
                          </a:solidFill>
                          <a:latin typeface="+mn-lt"/>
                          <a:ea typeface="+mn-ea"/>
                          <a:cs typeface="+mn-cs"/>
                        </a:rPr>
                        <a:t>) </a:t>
                      </a:r>
                      <a:endParaRPr lang="en-US" dirty="0"/>
                    </a:p>
                  </a:txBody>
                  <a:tcPr/>
                </a:tc>
                <a:tc>
                  <a:txBody>
                    <a:bodyPr/>
                    <a:lstStyle/>
                    <a:p>
                      <a:pPr algn="ctr"/>
                      <a:r>
                        <a:rPr lang="en-US" dirty="0" smtClean="0"/>
                        <a:t>0.3</a:t>
                      </a:r>
                    </a:p>
                    <a:p>
                      <a:pPr algn="ctr"/>
                      <a:r>
                        <a:rPr lang="en-US" dirty="0" smtClean="0"/>
                        <a:t>0.4</a:t>
                      </a:r>
                      <a:endParaRPr lang="en-US" dirty="0"/>
                    </a:p>
                  </a:txBody>
                  <a:tcPr/>
                </a:tc>
                <a:extLst>
                  <a:ext uri="{0D108BD9-81ED-4DB2-BD59-A6C34878D82A}">
                    <a16:rowId xmlns:a16="http://schemas.microsoft.com/office/drawing/2014/main" val="10001"/>
                  </a:ext>
                </a:extLst>
              </a:tr>
              <a:tr h="351039">
                <a:tc>
                  <a:txBody>
                    <a:bodyPr/>
                    <a:lstStyle/>
                    <a:p>
                      <a:pPr algn="ctr"/>
                      <a:r>
                        <a:rPr lang="en-US" dirty="0" smtClean="0"/>
                        <a:t>SXGA</a:t>
                      </a:r>
                      <a:endParaRPr lang="en-US" dirty="0"/>
                    </a:p>
                  </a:txBody>
                  <a:tcPr/>
                </a:tc>
                <a:tc>
                  <a:txBody>
                    <a:bodyPr/>
                    <a:lstStyle/>
                    <a:p>
                      <a:pPr algn="ctr"/>
                      <a:r>
                        <a:rPr lang="en-US" dirty="0" smtClean="0"/>
                        <a:t>1280X1024</a:t>
                      </a:r>
                      <a:endParaRPr lang="en-US" dirty="0"/>
                    </a:p>
                  </a:txBody>
                  <a:tcPr/>
                </a:tc>
                <a:tc>
                  <a:txBody>
                    <a:bodyPr/>
                    <a:lstStyle/>
                    <a:p>
                      <a:pPr algn="ctr"/>
                      <a:r>
                        <a:rPr lang="en-US" dirty="0" smtClean="0"/>
                        <a:t>1.3</a:t>
                      </a:r>
                      <a:endParaRPr lang="en-US" dirty="0"/>
                    </a:p>
                  </a:txBody>
                  <a:tcPr/>
                </a:tc>
                <a:extLst>
                  <a:ext uri="{0D108BD9-81ED-4DB2-BD59-A6C34878D82A}">
                    <a16:rowId xmlns:a16="http://schemas.microsoft.com/office/drawing/2014/main" val="10002"/>
                  </a:ext>
                </a:extLst>
              </a:tr>
              <a:tr h="351039">
                <a:tc>
                  <a:txBody>
                    <a:bodyPr/>
                    <a:lstStyle/>
                    <a:p>
                      <a:pPr algn="ctr"/>
                      <a:r>
                        <a:rPr lang="en-US" dirty="0" smtClean="0"/>
                        <a:t>QXGA</a:t>
                      </a:r>
                      <a:endParaRPr lang="en-US" dirty="0"/>
                    </a:p>
                  </a:txBody>
                  <a:tcPr/>
                </a:tc>
                <a:tc>
                  <a:txBody>
                    <a:bodyPr/>
                    <a:lstStyle/>
                    <a:p>
                      <a:pPr algn="ctr"/>
                      <a:r>
                        <a:rPr lang="en-US" dirty="0" smtClean="0"/>
                        <a:t>2048X1536</a:t>
                      </a:r>
                      <a:endParaRPr lang="en-US" dirty="0"/>
                    </a:p>
                  </a:txBody>
                  <a:tcPr/>
                </a:tc>
                <a:tc>
                  <a:txBody>
                    <a:bodyPr/>
                    <a:lstStyle/>
                    <a:p>
                      <a:pPr algn="ctr"/>
                      <a:r>
                        <a:rPr lang="en-US" dirty="0" smtClean="0"/>
                        <a:t>3</a:t>
                      </a:r>
                      <a:endParaRPr lang="en-US" dirty="0"/>
                    </a:p>
                  </a:txBody>
                  <a:tcPr/>
                </a:tc>
                <a:extLst>
                  <a:ext uri="{0D108BD9-81ED-4DB2-BD59-A6C34878D82A}">
                    <a16:rowId xmlns:a16="http://schemas.microsoft.com/office/drawing/2014/main" val="10003"/>
                  </a:ext>
                </a:extLst>
              </a:tr>
            </a:tbl>
          </a:graphicData>
        </a:graphic>
      </p:graphicFrame>
      <p:sp>
        <p:nvSpPr>
          <p:cNvPr id="11" name="Rectangle 10"/>
          <p:cNvSpPr/>
          <p:nvPr/>
        </p:nvSpPr>
        <p:spPr>
          <a:xfrm>
            <a:off x="2028055" y="2204864"/>
            <a:ext cx="6552728" cy="64807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028055" y="2852936"/>
            <a:ext cx="6552728" cy="720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p:cNvSpPr txBox="1">
            <a:spLocks/>
          </p:cNvSpPr>
          <p:nvPr/>
        </p:nvSpPr>
        <p:spPr>
          <a:xfrm>
            <a:off x="251520" y="2996952"/>
            <a:ext cx="1585192" cy="735856"/>
          </a:xfrm>
          <a:prstGeom prst="roundRect">
            <a:avLst/>
          </a:prstGeom>
          <a:solidFill>
            <a:schemeClr val="bg1"/>
          </a:solidFill>
          <a:effectLst>
            <a:innerShdw blurRad="63500" dist="50800" dir="13500000">
              <a:prstClr val="black">
                <a:alpha val="50000"/>
              </a:prstClr>
            </a:innerShdw>
          </a:effectLst>
        </p:spPr>
        <p:txBody>
          <a:bodyPr vert="horz" lIns="91440" tIns="45720" rIns="91440" bIns="45720" rtlCol="0">
            <a:noAutofit/>
          </a:bodyPr>
          <a:lstStyle/>
          <a:p>
            <a:pPr marL="342900" marR="0" lvl="0" indent="-342900" algn="ctr" defTabSz="914400" rtl="0" eaLnBrk="1" fontAlgn="auto" latinLnBrk="0" hangingPunct="1">
              <a:lnSpc>
                <a:spcPts val="2000"/>
              </a:lnSpc>
              <a:spcBef>
                <a:spcPct val="20000"/>
              </a:spcBef>
              <a:spcAft>
                <a:spcPts val="0"/>
              </a:spcAft>
              <a:buClrTx/>
              <a:buSzTx/>
              <a:buFont typeface="Arial" pitchFamily="34" charset="0"/>
              <a:buNone/>
              <a:tabLst/>
              <a:defRPr/>
            </a:pPr>
            <a:r>
              <a:rPr lang="en-US" sz="2400" b="1" dirty="0" smtClean="0">
                <a:solidFill>
                  <a:srgbClr val="0000FF"/>
                </a:solidFill>
              </a:rPr>
              <a:t>Network</a:t>
            </a:r>
          </a:p>
          <a:p>
            <a:pPr marL="342900" marR="0" lvl="0" indent="-342900" algn="ctr" defTabSz="914400" rtl="0" eaLnBrk="1" fontAlgn="auto" latinLnBrk="0" hangingPunct="1">
              <a:lnSpc>
                <a:spcPts val="2000"/>
              </a:lnSpc>
              <a:spcBef>
                <a:spcPct val="20000"/>
              </a:spcBef>
              <a:spcAft>
                <a:spcPts val="0"/>
              </a:spcAft>
              <a:buClrTx/>
              <a:buSzTx/>
              <a:buFont typeface="Arial" pitchFamily="34" charset="0"/>
              <a:buNone/>
              <a:tabLst/>
              <a:defRPr/>
            </a:pPr>
            <a:r>
              <a:rPr lang="en-US" sz="2400" b="1" dirty="0" smtClean="0">
                <a:solidFill>
                  <a:srgbClr val="0000FF"/>
                </a:solidFill>
              </a:rPr>
              <a:t>cameras</a:t>
            </a:r>
            <a:endParaRPr kumimoji="0" lang="en-US" sz="2400" b="1" i="0" u="none" strike="noStrike" kern="1200" cap="none" spc="0" normalizeH="0" baseline="0" noProof="0" dirty="0" smtClean="0">
              <a:ln>
                <a:noFill/>
              </a:ln>
              <a:solidFill>
                <a:srgbClr val="0000FF"/>
              </a:solidFill>
              <a:effectLst/>
              <a:uLnTx/>
              <a:uFillTx/>
              <a:latin typeface="+mn-lt"/>
              <a:ea typeface="+mn-ea"/>
              <a:cs typeface="+mn-cs"/>
            </a:endParaRPr>
          </a:p>
        </p:txBody>
      </p:sp>
      <p:sp>
        <p:nvSpPr>
          <p:cNvPr id="19" name="Rounded Rectangle 18"/>
          <p:cNvSpPr/>
          <p:nvPr/>
        </p:nvSpPr>
        <p:spPr>
          <a:xfrm>
            <a:off x="3635896" y="4725144"/>
            <a:ext cx="2952328" cy="1008112"/>
          </a:xfrm>
          <a:prstGeom prst="roundRect">
            <a:avLst/>
          </a:prstGeom>
          <a:solidFill>
            <a:schemeClr val="bg1"/>
          </a:solidFill>
          <a:ln w="63500" cmpd="thickThi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Estrangelo Edessa" pitchFamily="66" charset="0"/>
                <a:cs typeface="Estrangelo Edessa" pitchFamily="66" charset="0"/>
              </a:rPr>
              <a:t>8960 XY</a:t>
            </a:r>
            <a:endParaRPr lang="en-US" sz="6000" b="1"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Estrangelo Edessa" pitchFamily="66" charset="0"/>
              <a:cs typeface="Estrangelo Edessa" pitchFamily="66" charset="0"/>
            </a:endParaRPr>
          </a:p>
        </p:txBody>
      </p:sp>
      <p:pic>
        <p:nvPicPr>
          <p:cNvPr id="18" name="Picture 2"/>
          <p:cNvPicPr>
            <a:picLocks noChangeAspect="1" noChangeArrowheads="1"/>
          </p:cNvPicPr>
          <p:nvPr/>
        </p:nvPicPr>
        <p:blipFill>
          <a:blip r:embed="rId3" cstate="print"/>
          <a:srcRect l="34312" t="39008" r="35249" b="23220"/>
          <a:stretch>
            <a:fillRect/>
          </a:stretch>
        </p:blipFill>
        <p:spPr bwMode="auto">
          <a:xfrm>
            <a:off x="971600" y="4221088"/>
            <a:ext cx="3096344" cy="2160240"/>
          </a:xfrm>
          <a:prstGeom prst="rect">
            <a:avLst/>
          </a:prstGeom>
          <a:ln>
            <a:noFill/>
          </a:ln>
          <a:effectLst>
            <a:outerShdw blurRad="292100" dist="139700" dir="2700000" algn="tl" rotWithShape="0">
              <a:srgbClr val="333333">
                <a:alpha val="65000"/>
              </a:srgbClr>
            </a:outerShdw>
          </a:effectLst>
        </p:spPr>
      </p:pic>
      <p:sp>
        <p:nvSpPr>
          <p:cNvPr id="21" name="Rectangle 20"/>
          <p:cNvSpPr/>
          <p:nvPr/>
        </p:nvSpPr>
        <p:spPr>
          <a:xfrm>
            <a:off x="1907704" y="4761803"/>
            <a:ext cx="936104"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p:cNvPicPr>
            <a:picLocks noChangeAspect="1" noChangeArrowheads="1"/>
          </p:cNvPicPr>
          <p:nvPr/>
        </p:nvPicPr>
        <p:blipFill>
          <a:blip r:embed="rId4" cstate="print"/>
          <a:srcRect l="38740" t="31500" r="45764" b="41922"/>
          <a:stretch>
            <a:fillRect/>
          </a:stretch>
        </p:blipFill>
        <p:spPr bwMode="auto">
          <a:xfrm>
            <a:off x="4427984" y="4185739"/>
            <a:ext cx="1896533" cy="1828800"/>
          </a:xfrm>
          <a:prstGeom prst="rect">
            <a:avLst/>
          </a:prstGeom>
          <a:ln>
            <a:noFill/>
          </a:ln>
          <a:effectLst>
            <a:outerShdw blurRad="292100" dist="139700" dir="2700000" algn="tl" rotWithShape="0">
              <a:srgbClr val="333333">
                <a:alpha val="65000"/>
              </a:srgbClr>
            </a:outerShdw>
          </a:effectLst>
        </p:spPr>
      </p:pic>
      <p:cxnSp>
        <p:nvCxnSpPr>
          <p:cNvPr id="23" name="Straight Connector 22"/>
          <p:cNvCxnSpPr/>
          <p:nvPr/>
        </p:nvCxnSpPr>
        <p:spPr>
          <a:xfrm flipV="1">
            <a:off x="2843808" y="4185739"/>
            <a:ext cx="1584176" cy="56803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843808" y="5697907"/>
            <a:ext cx="1584176" cy="28803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29" name="Picture 4"/>
          <p:cNvPicPr>
            <a:picLocks noChangeAspect="1" noChangeArrowheads="1"/>
          </p:cNvPicPr>
          <p:nvPr/>
        </p:nvPicPr>
        <p:blipFill>
          <a:blip r:embed="rId5" cstate="print">
            <a:lum contrast="20000"/>
          </a:blip>
          <a:srcRect l="39293" t="32484" r="45763" b="41922"/>
          <a:stretch>
            <a:fillRect/>
          </a:stretch>
        </p:blipFill>
        <p:spPr bwMode="auto">
          <a:xfrm>
            <a:off x="6444208" y="4178808"/>
            <a:ext cx="1899138" cy="1828800"/>
          </a:xfrm>
          <a:prstGeom prst="rect">
            <a:avLst/>
          </a:prstGeom>
          <a:ln>
            <a:noFill/>
          </a:ln>
          <a:effectLst>
            <a:outerShdw blurRad="292100" dist="139700" dir="2700000" algn="tl" rotWithShape="0">
              <a:srgbClr val="333333">
                <a:alpha val="65000"/>
              </a:srgbClr>
            </a:outerShdw>
          </a:effectLst>
        </p:spPr>
      </p:pic>
      <p:sp>
        <p:nvSpPr>
          <p:cNvPr id="30" name="Rectangle 29"/>
          <p:cNvSpPr/>
          <p:nvPr/>
        </p:nvSpPr>
        <p:spPr>
          <a:xfrm>
            <a:off x="4644008" y="5409875"/>
            <a:ext cx="144016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Non-mega pixel</a:t>
            </a:r>
            <a:endParaRPr lang="en-US" b="1" dirty="0"/>
          </a:p>
        </p:txBody>
      </p:sp>
      <p:sp>
        <p:nvSpPr>
          <p:cNvPr id="31" name="Rectangle 30"/>
          <p:cNvSpPr/>
          <p:nvPr/>
        </p:nvSpPr>
        <p:spPr>
          <a:xfrm>
            <a:off x="6660232" y="5409875"/>
            <a:ext cx="1440160" cy="576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Mega pixel</a:t>
            </a:r>
            <a:endParaRPr lang="en-US" b="1" dirty="0"/>
          </a:p>
        </p:txBody>
      </p:sp>
      <p:sp>
        <p:nvSpPr>
          <p:cNvPr id="39" name="Content Placeholder 2"/>
          <p:cNvSpPr txBox="1">
            <a:spLocks/>
          </p:cNvSpPr>
          <p:nvPr/>
        </p:nvSpPr>
        <p:spPr>
          <a:xfrm>
            <a:off x="395536" y="1268760"/>
            <a:ext cx="8280920" cy="576064"/>
          </a:xfrm>
          <a:prstGeom prst="rect">
            <a:avLst/>
          </a:prstGeom>
        </p:spPr>
        <p:txBody>
          <a:bodyPr vert="horz" lIns="91440" tIns="45720" rIns="91440" bIns="45720" rtlCol="0">
            <a:noAutofit/>
          </a:bodyPr>
          <a:lstStyle/>
          <a:p>
            <a:pPr marL="342900" lvl="0" indent="-342900">
              <a:lnSpc>
                <a:spcPts val="3000"/>
              </a:lnSpc>
              <a:spcBef>
                <a:spcPct val="20000"/>
              </a:spcBef>
              <a:defRPr/>
            </a:pPr>
            <a:r>
              <a:rPr kumimoji="0" lang="en-US" sz="280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 The growth of pixel number in CCTV industry</a:t>
            </a:r>
            <a:endParaRPr kumimoji="0" lang="en-US" sz="28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5" name="Content Placeholder 2"/>
          <p:cNvSpPr txBox="1">
            <a:spLocks/>
          </p:cNvSpPr>
          <p:nvPr/>
        </p:nvSpPr>
        <p:spPr>
          <a:xfrm>
            <a:off x="251520" y="1916832"/>
            <a:ext cx="1656184" cy="1008112"/>
          </a:xfrm>
          <a:prstGeom prst="roundRect">
            <a:avLst/>
          </a:prstGeom>
          <a:solidFill>
            <a:schemeClr val="bg1"/>
          </a:solidFill>
          <a:effectLst>
            <a:innerShdw blurRad="63500" dist="50800" dir="13500000">
              <a:prstClr val="black">
                <a:alpha val="50000"/>
              </a:prstClr>
            </a:innerShdw>
          </a:effectLst>
        </p:spPr>
        <p:txBody>
          <a:bodyPr vert="horz" lIns="91440" tIns="45720" rIns="91440" bIns="45720" rtlCol="0">
            <a:noAutofit/>
          </a:bodyPr>
          <a:lstStyle/>
          <a:p>
            <a:pPr marL="342900" marR="0" lvl="0" indent="-342900" algn="ctr" defTabSz="914400" rtl="0" eaLnBrk="1" fontAlgn="auto" latinLnBrk="0" hangingPunct="1">
              <a:lnSpc>
                <a:spcPts val="2100"/>
              </a:lnSpc>
              <a:spcBef>
                <a:spcPct val="20000"/>
              </a:spcBef>
              <a:spcAft>
                <a:spcPts val="0"/>
              </a:spcAft>
              <a:buClrTx/>
              <a:buSzTx/>
              <a:buFont typeface="Arial" pitchFamily="34" charset="0"/>
              <a:buNone/>
              <a:tabLst/>
              <a:defRPr/>
            </a:pPr>
            <a:r>
              <a:rPr lang="en-US" sz="2400" b="1" dirty="0" smtClean="0">
                <a:solidFill>
                  <a:srgbClr val="0000FF"/>
                </a:solidFill>
              </a:rPr>
              <a:t>Analog</a:t>
            </a:r>
          </a:p>
          <a:p>
            <a:pPr marL="342900" marR="0" lvl="0" indent="-342900" algn="ctr" defTabSz="914400" rtl="0" eaLnBrk="1" fontAlgn="auto" latinLnBrk="0" hangingPunct="1">
              <a:lnSpc>
                <a:spcPts val="21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rgbClr val="0000FF"/>
                </a:solidFill>
                <a:effectLst/>
                <a:uLnTx/>
                <a:uFillTx/>
                <a:latin typeface="+mn-lt"/>
                <a:ea typeface="+mn-ea"/>
                <a:cs typeface="+mn-cs"/>
              </a:rPr>
              <a:t>Cameras </a:t>
            </a:r>
          </a:p>
          <a:p>
            <a:pPr marL="342900" marR="0" lvl="0" indent="-342900" algn="ctr" defTabSz="914400" rtl="0" eaLnBrk="1" fontAlgn="auto" latinLnBrk="0" hangingPunct="1">
              <a:lnSpc>
                <a:spcPts val="21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smtClean="0">
                <a:ln>
                  <a:noFill/>
                </a:ln>
                <a:solidFill>
                  <a:srgbClr val="0000FF"/>
                </a:solidFill>
                <a:effectLst/>
                <a:uLnTx/>
                <a:uFillTx/>
                <a:latin typeface="+mn-lt"/>
                <a:ea typeface="+mn-ea"/>
                <a:cs typeface="+mn-cs"/>
              </a:rPr>
              <a:t>+ Encoder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9"/>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7" grpId="0" animBg="1"/>
      <p:bldP spid="19" grpId="0" animBg="1"/>
      <p:bldP spid="19" grpId="1" animBg="1"/>
      <p:bldP spid="21" grpId="0" animBg="1"/>
      <p:bldP spid="30" grpId="0"/>
      <p:bldP spid="31" grpId="0"/>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a:spLocks noGrp="1"/>
          </p:cNvSpPr>
          <p:nvPr>
            <p:ph type="title"/>
          </p:nvPr>
        </p:nvSpPr>
        <p:spPr/>
        <p:txBody>
          <a:bodyPr>
            <a:normAutofit fontScale="90000"/>
          </a:bodyPr>
          <a:lstStyle/>
          <a:p>
            <a:r>
              <a:rPr lang="en-US" dirty="0" smtClean="0"/>
              <a:t>HD Resolution in Surveillance Cameras </a:t>
            </a:r>
            <a:endParaRPr lang="en-US" dirty="0"/>
          </a:p>
        </p:txBody>
      </p:sp>
      <p:grpSp>
        <p:nvGrpSpPr>
          <p:cNvPr id="21" name="Group 20"/>
          <p:cNvGrpSpPr/>
          <p:nvPr/>
        </p:nvGrpSpPr>
        <p:grpSpPr>
          <a:xfrm>
            <a:off x="467544" y="1224136"/>
            <a:ext cx="7992888" cy="2708920"/>
            <a:chOff x="467544" y="1124744"/>
            <a:chExt cx="7992888" cy="2708920"/>
          </a:xfrm>
        </p:grpSpPr>
        <p:sp>
          <p:nvSpPr>
            <p:cNvPr id="14" name="Content Placeholder 2"/>
            <p:cNvSpPr txBox="1">
              <a:spLocks/>
            </p:cNvSpPr>
            <p:nvPr/>
          </p:nvSpPr>
          <p:spPr>
            <a:xfrm>
              <a:off x="467544" y="1124744"/>
              <a:ext cx="7992888" cy="270892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t>●  “</a:t>
              </a:r>
              <a:r>
                <a:rPr lang="en-US" sz="2800" noProof="0" dirty="0" smtClean="0">
                  <a:latin typeface="Calibri" pitchFamily="34" charset="0"/>
                  <a:cs typeface="Calibri" pitchFamily="34" charset="0"/>
                </a:rPr>
                <a:t>High Definition</a:t>
              </a:r>
              <a:r>
                <a:rPr lang="en-US" sz="2800" dirty="0" smtClean="0">
                  <a:latin typeface="Calibri" pitchFamily="34" charset="0"/>
                  <a:cs typeface="Calibri" pitchFamily="34" charset="0"/>
                </a:rPr>
                <a:t>” video format</a:t>
              </a:r>
            </a:p>
            <a:p>
              <a:pPr marL="914400" lvl="0" indent="-914400">
                <a:lnSpc>
                  <a:spcPts val="3000"/>
                </a:lnSpc>
                <a:spcBef>
                  <a:spcPct val="20000"/>
                </a:spcBef>
                <a:defRPr/>
              </a:pPr>
              <a:r>
                <a:rPr lang="en-US" sz="2800" dirty="0" smtClean="0">
                  <a:latin typeface="Calibri" pitchFamily="34" charset="0"/>
                  <a:cs typeface="Calibri" pitchFamily="34" charset="0"/>
                </a:rPr>
                <a:t>            A </a:t>
              </a:r>
              <a:r>
                <a:rPr lang="en-US" sz="2800" b="1" dirty="0" smtClean="0"/>
                <a:t>higher</a:t>
              </a:r>
              <a:r>
                <a:rPr lang="en-US" sz="2800" dirty="0" smtClean="0"/>
                <a:t>, </a:t>
              </a:r>
              <a:r>
                <a:rPr lang="en-US" sz="2800" b="1" dirty="0" smtClean="0"/>
                <a:t>standardized</a:t>
              </a:r>
              <a:r>
                <a:rPr lang="en-US" sz="2800" dirty="0" smtClean="0"/>
                <a:t> </a:t>
              </a:r>
              <a:r>
                <a:rPr lang="en-US" sz="2800" dirty="0" smtClean="0">
                  <a:latin typeface="Calibri" pitchFamily="34" charset="0"/>
                  <a:cs typeface="Calibri" pitchFamily="34" charset="0"/>
                </a:rPr>
                <a:t>display format using the resolution aspect ratio as </a:t>
              </a:r>
              <a:r>
                <a:rPr lang="en-US" sz="2800" b="1" dirty="0" smtClean="0">
                  <a:latin typeface="Calibri" pitchFamily="34" charset="0"/>
                  <a:cs typeface="Calibri" pitchFamily="34" charset="0"/>
                </a:rPr>
                <a:t>16:9</a:t>
              </a:r>
              <a:r>
                <a:rPr lang="en-US" sz="2800" dirty="0" smtClean="0">
                  <a:latin typeface="Calibri" pitchFamily="34" charset="0"/>
                  <a:cs typeface="Calibri" pitchFamily="34" charset="0"/>
                </a:rPr>
                <a:t> </a:t>
              </a:r>
              <a:r>
                <a:rPr kumimoji="0" lang="en-US" sz="2800" b="0" i="0" u="none" strike="noStrike" kern="1200" cap="none" spc="0" normalizeH="0" noProof="0" dirty="0" smtClean="0">
                  <a:ln>
                    <a:noFill/>
                  </a:ln>
                  <a:solidFill>
                    <a:schemeClr val="tx1"/>
                  </a:solidFill>
                  <a:effectLst/>
                  <a:uLnTx/>
                  <a:uFillTx/>
                  <a:latin typeface="+mn-lt"/>
                  <a:ea typeface="+mn-ea"/>
                  <a:cs typeface="+mn-cs"/>
                </a:rPr>
                <a:t>          </a:t>
              </a:r>
            </a:p>
            <a:p>
              <a:pPr marL="914400" marR="0" lvl="0" indent="-914400" algn="l" defTabSz="914400" rtl="0" eaLnBrk="1" fontAlgn="auto" latinLnBrk="0" hangingPunct="1">
                <a:lnSpc>
                  <a:spcPts val="3000"/>
                </a:lnSpc>
                <a:spcBef>
                  <a:spcPct val="20000"/>
                </a:spcBef>
                <a:spcAft>
                  <a:spcPts val="0"/>
                </a:spcAft>
                <a:buClrTx/>
                <a:buSzTx/>
                <a:buFont typeface="Arial" pitchFamily="34" charset="0"/>
                <a:buNone/>
                <a:tabLst/>
                <a:defRPr/>
              </a:pPr>
              <a:r>
                <a:rPr lang="en-US" sz="2800" dirty="0" smtClean="0"/>
                <a:t>            Better than the NTSC/PAL format</a:t>
              </a:r>
            </a:p>
            <a:p>
              <a:pPr marL="342900" marR="0" lvl="0" indent="-342900" algn="l" defTabSz="914400" rtl="0" eaLnBrk="1" fontAlgn="auto" latinLnBrk="0" hangingPunct="1">
                <a:lnSpc>
                  <a:spcPts val="3000"/>
                </a:lnSpc>
                <a:spcBef>
                  <a:spcPct val="20000"/>
                </a:spcBef>
                <a:spcAft>
                  <a:spcPts val="0"/>
                </a:spcAft>
                <a:buClrTx/>
                <a:buSzTx/>
                <a:buFont typeface="Arial" pitchFamily="34" charset="0"/>
                <a:buNone/>
                <a:tabLst/>
                <a:defRPr/>
              </a:pPr>
              <a:r>
                <a:rPr lang="en-US" sz="2800" dirty="0" smtClean="0"/>
                <a:t>            Best matches human eyes</a:t>
              </a:r>
            </a:p>
          </p:txBody>
        </p:sp>
        <p:sp>
          <p:nvSpPr>
            <p:cNvPr id="15" name="Right Arrow 14"/>
            <p:cNvSpPr/>
            <p:nvPr/>
          </p:nvSpPr>
          <p:spPr>
            <a:xfrm>
              <a:off x="899592" y="3041576"/>
              <a:ext cx="508767"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19" name="Right Arrow 18"/>
            <p:cNvSpPr/>
            <p:nvPr/>
          </p:nvSpPr>
          <p:spPr>
            <a:xfrm>
              <a:off x="899592" y="1772816"/>
              <a:ext cx="508767"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20" name="Right Arrow 19"/>
            <p:cNvSpPr/>
            <p:nvPr/>
          </p:nvSpPr>
          <p:spPr>
            <a:xfrm>
              <a:off x="899592" y="2609528"/>
              <a:ext cx="508767"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grpSp>
      <p:grpSp>
        <p:nvGrpSpPr>
          <p:cNvPr id="16" name="Group 16"/>
          <p:cNvGrpSpPr/>
          <p:nvPr/>
        </p:nvGrpSpPr>
        <p:grpSpPr>
          <a:xfrm>
            <a:off x="755576" y="3645024"/>
            <a:ext cx="4095750" cy="2676525"/>
            <a:chOff x="2276450" y="3992835"/>
            <a:chExt cx="4095750" cy="2676525"/>
          </a:xfrm>
        </p:grpSpPr>
        <p:pic>
          <p:nvPicPr>
            <p:cNvPr id="23"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276450" y="3992835"/>
              <a:ext cx="4095750" cy="2676525"/>
            </a:xfrm>
            <a:prstGeom prst="rect">
              <a:avLst/>
            </a:prstGeom>
            <a:noFill/>
            <a:ln w="9525">
              <a:noFill/>
              <a:miter lim="800000"/>
              <a:headEnd/>
              <a:tailEnd/>
            </a:ln>
          </p:spPr>
        </p:pic>
        <p:sp>
          <p:nvSpPr>
            <p:cNvPr id="24" name="Content Placeholder 13"/>
            <p:cNvSpPr txBox="1">
              <a:spLocks/>
            </p:cNvSpPr>
            <p:nvPr/>
          </p:nvSpPr>
          <p:spPr>
            <a:xfrm>
              <a:off x="2276450" y="6009059"/>
              <a:ext cx="1080120" cy="504056"/>
            </a:xfrm>
            <a:prstGeom prst="rect">
              <a:avLst/>
            </a:prstGeom>
            <a:solidFill>
              <a:schemeClr val="bg1">
                <a:alpha val="76000"/>
              </a:schemeClr>
            </a:solidFill>
          </p:spPr>
          <p:txBody>
            <a:bodyPr vert="horz" lIns="91440" tIns="45720" rIns="91440" bIns="45720" rtlCol="0">
              <a:normAutofit fontScale="92500" lnSpcReduction="10000"/>
            </a:bodyPr>
            <a:lstStyle/>
            <a:p>
              <a:pPr marL="1093788" marR="0" lvl="0" indent="-1093788"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1" i="0" u="none" strike="noStrike" kern="1200" cap="none" spc="0" normalizeH="0" baseline="0" noProof="0" dirty="0" smtClean="0">
                  <a:ln>
                    <a:noFill/>
                  </a:ln>
                  <a:solidFill>
                    <a:srgbClr val="0000FF"/>
                  </a:solidFill>
                  <a:effectLst/>
                  <a:uLnTx/>
                  <a:uFillTx/>
                  <a:latin typeface="+mn-lt"/>
                  <a:ea typeface="+mn-ea"/>
                  <a:cs typeface="+mn-cs"/>
                </a:rPr>
                <a:t>16:9</a:t>
              </a:r>
            </a:p>
            <a:p>
              <a:pPr marL="1093788" marR="0" lvl="0" indent="-1093788"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25" name="Content Placeholder 13"/>
            <p:cNvSpPr txBox="1">
              <a:spLocks/>
            </p:cNvSpPr>
            <p:nvPr/>
          </p:nvSpPr>
          <p:spPr>
            <a:xfrm>
              <a:off x="5292080" y="4005064"/>
              <a:ext cx="792088" cy="432048"/>
            </a:xfrm>
            <a:prstGeom prst="rect">
              <a:avLst/>
            </a:prstGeom>
            <a:solidFill>
              <a:schemeClr val="bg1">
                <a:alpha val="76000"/>
              </a:schemeClr>
            </a:solidFill>
          </p:spPr>
          <p:txBody>
            <a:bodyPr vert="horz" lIns="91440" tIns="45720" rIns="91440" bIns="45720" rtlCol="0">
              <a:normAutofit fontScale="70000" lnSpcReduction="20000"/>
            </a:bodyPr>
            <a:lstStyle/>
            <a:p>
              <a:pPr marL="1093788" marR="0" lvl="0" indent="-1093788"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800" b="1" i="0" u="none" strike="noStrike" kern="1200" cap="none" spc="0" normalizeH="0" baseline="0" noProof="0" dirty="0" smtClean="0">
                  <a:ln>
                    <a:noFill/>
                  </a:ln>
                  <a:solidFill>
                    <a:srgbClr val="FF0000"/>
                  </a:solidFill>
                  <a:effectLst/>
                  <a:uLnTx/>
                  <a:uFillTx/>
                  <a:latin typeface="+mn-lt"/>
                  <a:ea typeface="+mn-ea"/>
                  <a:cs typeface="+mn-cs"/>
                </a:rPr>
                <a:t>4:3</a:t>
              </a:r>
            </a:p>
            <a:p>
              <a:pPr marL="1093788" marR="0" lvl="0" indent="-1093788"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6" name="Group 23"/>
          <p:cNvGrpSpPr/>
          <p:nvPr/>
        </p:nvGrpSpPr>
        <p:grpSpPr>
          <a:xfrm>
            <a:off x="4860032" y="3645024"/>
            <a:ext cx="3924944" cy="1700808"/>
            <a:chOff x="4860032" y="1340768"/>
            <a:chExt cx="3924944" cy="1700808"/>
          </a:xfrm>
        </p:grpSpPr>
        <p:sp>
          <p:nvSpPr>
            <p:cNvPr id="27" name="Content Placeholder 13"/>
            <p:cNvSpPr txBox="1">
              <a:spLocks/>
            </p:cNvSpPr>
            <p:nvPr/>
          </p:nvSpPr>
          <p:spPr>
            <a:xfrm>
              <a:off x="4860032" y="1340768"/>
              <a:ext cx="3924944" cy="1700808"/>
            </a:xfrm>
            <a:prstGeom prst="rect">
              <a:avLst/>
            </a:prstGeom>
          </p:spPr>
          <p:txBody>
            <a:bodyPr vert="horz" lIns="91440" tIns="45720" rIns="91440" bIns="45720" rtlCol="0">
              <a:normAutofit/>
            </a:bodyPr>
            <a:lstStyle/>
            <a:p>
              <a:pPr marL="1093788" marR="0" lvl="0" indent="-1093788"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 Display Aspect Ratio</a:t>
              </a:r>
            </a:p>
            <a:p>
              <a:pPr marL="1093788" marR="0" lvl="0" indent="-1093788"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800" b="1" i="0" u="none" strike="noStrike" kern="1200" cap="none" spc="0" normalizeH="0" baseline="0" noProof="0" dirty="0" smtClean="0">
                  <a:ln>
                    <a:noFill/>
                  </a:ln>
                  <a:solidFill>
                    <a:srgbClr val="FF0000"/>
                  </a:solidFill>
                  <a:effectLst/>
                  <a:uLnTx/>
                  <a:uFillTx/>
                  <a:latin typeface="+mn-lt"/>
                  <a:ea typeface="+mn-ea"/>
                  <a:cs typeface="+mn-cs"/>
                </a:rPr>
                <a:t>4:3</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General TVs</a:t>
              </a:r>
            </a:p>
            <a:p>
              <a:pPr marL="1093788" marR="0" lvl="0" indent="-1093788"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800" b="1" i="0" u="none" strike="noStrike" kern="1200" cap="none" spc="0" normalizeH="0" baseline="0" noProof="0" dirty="0" smtClean="0">
                  <a:ln>
                    <a:noFill/>
                  </a:ln>
                  <a:solidFill>
                    <a:srgbClr val="0000FF"/>
                  </a:solidFill>
                  <a:effectLst/>
                  <a:uLnTx/>
                  <a:uFillTx/>
                  <a:latin typeface="+mn-lt"/>
                  <a:ea typeface="+mn-ea"/>
                  <a:cs typeface="+mn-cs"/>
                </a:rPr>
                <a:t>16:9</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HDTVs</a:t>
              </a:r>
            </a:p>
            <a:p>
              <a:pPr marL="1093788" marR="0" lvl="0" indent="-1093788"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28" name="Right Arrow 20"/>
            <p:cNvSpPr/>
            <p:nvPr/>
          </p:nvSpPr>
          <p:spPr>
            <a:xfrm>
              <a:off x="6012160" y="1988840"/>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29" name="Right Arrow 22"/>
            <p:cNvSpPr/>
            <p:nvPr/>
          </p:nvSpPr>
          <p:spPr>
            <a:xfrm>
              <a:off x="6012160" y="2492896"/>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1115616" y="1600200"/>
          <a:ext cx="6840761" cy="1828800"/>
        </p:xfrm>
        <a:graphic>
          <a:graphicData uri="http://schemas.openxmlformats.org/drawingml/2006/table">
            <a:tbl>
              <a:tblPr firstRow="1" bandRow="1">
                <a:tableStyleId>{21E4AEA4-8DFA-4A89-87EB-49C32662AFE0}</a:tableStyleId>
              </a:tblPr>
              <a:tblGrid>
                <a:gridCol w="1877856">
                  <a:extLst>
                    <a:ext uri="{9D8B030D-6E8A-4147-A177-3AD203B41FA5}">
                      <a16:colId xmlns:a16="http://schemas.microsoft.com/office/drawing/2014/main" val="20000"/>
                    </a:ext>
                  </a:extLst>
                </a:gridCol>
                <a:gridCol w="2615585">
                  <a:extLst>
                    <a:ext uri="{9D8B030D-6E8A-4147-A177-3AD203B41FA5}">
                      <a16:colId xmlns:a16="http://schemas.microsoft.com/office/drawing/2014/main" val="20001"/>
                    </a:ext>
                  </a:extLst>
                </a:gridCol>
                <a:gridCol w="2347320">
                  <a:extLst>
                    <a:ext uri="{9D8B030D-6E8A-4147-A177-3AD203B41FA5}">
                      <a16:colId xmlns:a16="http://schemas.microsoft.com/office/drawing/2014/main" val="20002"/>
                    </a:ext>
                  </a:extLst>
                </a:gridCol>
              </a:tblGrid>
              <a:tr h="149736">
                <a:tc>
                  <a:txBody>
                    <a:bodyPr/>
                    <a:lstStyle/>
                    <a:p>
                      <a:pPr algn="ctr"/>
                      <a:r>
                        <a:rPr lang="en-US" dirty="0" smtClean="0"/>
                        <a:t>Resolution Name</a:t>
                      </a:r>
                      <a:endParaRPr lang="en-US" dirty="0"/>
                    </a:p>
                  </a:txBody>
                  <a:tcPr/>
                </a:tc>
                <a:tc>
                  <a:txBody>
                    <a:bodyPr/>
                    <a:lstStyle/>
                    <a:p>
                      <a:pPr algn="ctr"/>
                      <a:r>
                        <a:rPr lang="en-US" dirty="0" smtClean="0"/>
                        <a:t>Pixels ( </a:t>
                      </a:r>
                      <a:r>
                        <a:rPr lang="en-US" dirty="0" err="1" smtClean="0"/>
                        <a:t>WxH</a:t>
                      </a:r>
                      <a:r>
                        <a:rPr lang="en-US" dirty="0" smtClean="0"/>
                        <a:t>)</a:t>
                      </a:r>
                      <a:endParaRPr lang="en-US" dirty="0"/>
                    </a:p>
                  </a:txBody>
                  <a:tcPr/>
                </a:tc>
                <a:tc>
                  <a:txBody>
                    <a:bodyPr/>
                    <a:lstStyle/>
                    <a:p>
                      <a:pPr algn="ctr"/>
                      <a:r>
                        <a:rPr lang="en-US" dirty="0" smtClean="0"/>
                        <a:t>Display Ratio</a:t>
                      </a:r>
                      <a:endParaRPr lang="en-US" dirty="0"/>
                    </a:p>
                  </a:txBody>
                  <a:tcPr/>
                </a:tc>
                <a:extLst>
                  <a:ext uri="{0D108BD9-81ED-4DB2-BD59-A6C34878D82A}">
                    <a16:rowId xmlns:a16="http://schemas.microsoft.com/office/drawing/2014/main" val="10000"/>
                  </a:ext>
                </a:extLst>
              </a:tr>
              <a:tr h="316632">
                <a:tc>
                  <a:txBody>
                    <a:bodyPr/>
                    <a:lstStyle/>
                    <a:p>
                      <a:pPr algn="ctr"/>
                      <a:r>
                        <a:rPr lang="en-US" dirty="0" smtClean="0"/>
                        <a:t>VGA</a:t>
                      </a:r>
                      <a:endParaRPr lang="en-US" dirty="0"/>
                    </a:p>
                  </a:txBody>
                  <a:tcPr>
                    <a:solidFill>
                      <a:schemeClr val="accent2">
                        <a:lumMod val="20000"/>
                        <a:lumOff val="80000"/>
                      </a:schemeClr>
                    </a:solidFill>
                  </a:tcPr>
                </a:tc>
                <a:tc>
                  <a:txBody>
                    <a:bodyPr/>
                    <a:lstStyle/>
                    <a:p>
                      <a:pPr algn="ctr"/>
                      <a:r>
                        <a:rPr lang="en-US" dirty="0" smtClean="0">
                          <a:solidFill>
                            <a:schemeClr val="tx1"/>
                          </a:solidFill>
                        </a:rPr>
                        <a:t>640X480</a:t>
                      </a:r>
                      <a:endParaRPr lang="en-US" dirty="0">
                        <a:solidFill>
                          <a:schemeClr val="tx1"/>
                        </a:solidFill>
                      </a:endParaRPr>
                    </a:p>
                  </a:txBody>
                  <a:tcPr>
                    <a:solidFill>
                      <a:schemeClr val="accent2">
                        <a:lumMod val="20000"/>
                        <a:lumOff val="80000"/>
                      </a:schemeClr>
                    </a:solidFill>
                  </a:tcPr>
                </a:tc>
                <a:tc>
                  <a:txBody>
                    <a:bodyPr/>
                    <a:lstStyle/>
                    <a:p>
                      <a:pPr algn="ctr"/>
                      <a:r>
                        <a:rPr lang="en-US" dirty="0" smtClean="0"/>
                        <a:t>4:3</a:t>
                      </a:r>
                      <a:endParaRPr lang="en-US" dirty="0"/>
                    </a:p>
                  </a:txBody>
                  <a:tcPr>
                    <a:solidFill>
                      <a:schemeClr val="accent2">
                        <a:lumMod val="20000"/>
                        <a:lumOff val="80000"/>
                      </a:schemeClr>
                    </a:solidFill>
                  </a:tcPr>
                </a:tc>
                <a:extLst>
                  <a:ext uri="{0D108BD9-81ED-4DB2-BD59-A6C34878D82A}">
                    <a16:rowId xmlns:a16="http://schemas.microsoft.com/office/drawing/2014/main" val="10001"/>
                  </a:ext>
                </a:extLst>
              </a:tr>
              <a:tr h="351039">
                <a:tc>
                  <a:txBody>
                    <a:bodyPr/>
                    <a:lstStyle/>
                    <a:p>
                      <a:pPr algn="ctr"/>
                      <a:r>
                        <a:rPr lang="en-US" b="1" dirty="0" smtClean="0"/>
                        <a:t>HD 720p</a:t>
                      </a:r>
                      <a:endParaRPr lang="en-US" b="1" dirty="0"/>
                    </a:p>
                  </a:txBody>
                  <a:tcPr>
                    <a:solidFill>
                      <a:schemeClr val="accent1">
                        <a:lumMod val="40000"/>
                        <a:lumOff val="60000"/>
                      </a:schemeClr>
                    </a:solidFill>
                  </a:tcPr>
                </a:tc>
                <a:tc>
                  <a:txBody>
                    <a:bodyPr/>
                    <a:lstStyle/>
                    <a:p>
                      <a:pPr algn="ctr"/>
                      <a:r>
                        <a:rPr lang="en-US" dirty="0" smtClean="0">
                          <a:solidFill>
                            <a:schemeClr val="tx1"/>
                          </a:solidFill>
                        </a:rPr>
                        <a:t> 1280X</a:t>
                      </a:r>
                      <a:r>
                        <a:rPr lang="en-US" b="1" dirty="0" smtClean="0">
                          <a:solidFill>
                            <a:schemeClr val="tx1"/>
                          </a:solidFill>
                        </a:rPr>
                        <a:t>720 </a:t>
                      </a:r>
                      <a:endParaRPr lang="en-US" b="1" dirty="0">
                        <a:solidFill>
                          <a:schemeClr val="tx1"/>
                        </a:solidFill>
                      </a:endParaRP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dirty="0" smtClean="0">
                          <a:solidFill>
                            <a:srgbClr val="0000FF"/>
                          </a:solidFill>
                          <a:latin typeface="+mn-lt"/>
                          <a:ea typeface="+mn-ea"/>
                          <a:cs typeface="+mn-cs"/>
                        </a:rPr>
                        <a:t>16:9</a:t>
                      </a:r>
                      <a:endParaRPr lang="en-US" sz="1800" b="1" kern="1200" dirty="0">
                        <a:solidFill>
                          <a:srgbClr val="0000FF"/>
                        </a:solidFill>
                        <a:latin typeface="+mn-lt"/>
                        <a:ea typeface="+mn-ea"/>
                        <a:cs typeface="+mn-cs"/>
                      </a:endParaRPr>
                    </a:p>
                  </a:txBody>
                  <a:tcPr>
                    <a:solidFill>
                      <a:schemeClr val="accent1">
                        <a:lumMod val="40000"/>
                        <a:lumOff val="60000"/>
                      </a:schemeClr>
                    </a:solidFill>
                  </a:tcPr>
                </a:tc>
                <a:extLst>
                  <a:ext uri="{0D108BD9-81ED-4DB2-BD59-A6C34878D82A}">
                    <a16:rowId xmlns:a16="http://schemas.microsoft.com/office/drawing/2014/main" val="10002"/>
                  </a:ext>
                </a:extLst>
              </a:tr>
              <a:tr h="337160">
                <a:tc>
                  <a:txBody>
                    <a:bodyPr/>
                    <a:lstStyle/>
                    <a:p>
                      <a:pPr algn="ctr"/>
                      <a:r>
                        <a:rPr lang="en-US" dirty="0" smtClean="0"/>
                        <a:t>SXGA</a:t>
                      </a:r>
                      <a:endParaRPr lang="en-US" dirty="0"/>
                    </a:p>
                  </a:txBody>
                  <a:tcPr>
                    <a:solidFill>
                      <a:schemeClr val="accent2">
                        <a:lumMod val="20000"/>
                        <a:lumOff val="80000"/>
                      </a:schemeClr>
                    </a:solidFill>
                  </a:tcPr>
                </a:tc>
                <a:tc>
                  <a:txBody>
                    <a:bodyPr/>
                    <a:lstStyle/>
                    <a:p>
                      <a:pPr algn="ctr"/>
                      <a:r>
                        <a:rPr lang="en-US" dirty="0" smtClean="0">
                          <a:solidFill>
                            <a:schemeClr val="tx1"/>
                          </a:solidFill>
                        </a:rPr>
                        <a:t>1280X1024</a:t>
                      </a:r>
                      <a:endParaRPr lang="en-US" dirty="0">
                        <a:solidFill>
                          <a:schemeClr val="tx1"/>
                        </a:solidFill>
                      </a:endParaRPr>
                    </a:p>
                  </a:txBody>
                  <a:tcPr>
                    <a:solidFill>
                      <a:schemeClr val="accent2">
                        <a:lumMod val="20000"/>
                        <a:lumOff val="80000"/>
                      </a:schemeClr>
                    </a:solidFill>
                  </a:tcPr>
                </a:tc>
                <a:tc>
                  <a:txBody>
                    <a:bodyPr/>
                    <a:lstStyle/>
                    <a:p>
                      <a:pPr algn="ctr"/>
                      <a:r>
                        <a:rPr lang="en-US" dirty="0" smtClean="0"/>
                        <a:t>4:3</a:t>
                      </a:r>
                      <a:endParaRPr lang="en-US" dirty="0"/>
                    </a:p>
                  </a:txBody>
                  <a:tcPr>
                    <a:solidFill>
                      <a:schemeClr val="accent2">
                        <a:lumMod val="20000"/>
                        <a:lumOff val="80000"/>
                      </a:schemeClr>
                    </a:solidFill>
                  </a:tcPr>
                </a:tc>
                <a:extLst>
                  <a:ext uri="{0D108BD9-81ED-4DB2-BD59-A6C34878D82A}">
                    <a16:rowId xmlns:a16="http://schemas.microsoft.com/office/drawing/2014/main" val="10003"/>
                  </a:ext>
                </a:extLst>
              </a:tr>
              <a:tr h="351039">
                <a:tc>
                  <a:txBody>
                    <a:bodyPr/>
                    <a:lstStyle/>
                    <a:p>
                      <a:pPr algn="ctr"/>
                      <a:r>
                        <a:rPr lang="en-US" b="1" dirty="0" smtClean="0"/>
                        <a:t>Full HD 1080p</a:t>
                      </a:r>
                      <a:endParaRPr lang="en-US" b="1" dirty="0"/>
                    </a:p>
                  </a:txBody>
                  <a:tcPr>
                    <a:solidFill>
                      <a:schemeClr val="accent1">
                        <a:lumMod val="40000"/>
                        <a:lumOff val="60000"/>
                      </a:schemeClr>
                    </a:solidFill>
                  </a:tcPr>
                </a:tc>
                <a:tc>
                  <a:txBody>
                    <a:bodyPr/>
                    <a:lstStyle/>
                    <a:p>
                      <a:pPr algn="ctr"/>
                      <a:r>
                        <a:rPr lang="en-US" dirty="0" smtClean="0">
                          <a:solidFill>
                            <a:schemeClr val="tx1"/>
                          </a:solidFill>
                        </a:rPr>
                        <a:t>1920X</a:t>
                      </a:r>
                      <a:r>
                        <a:rPr lang="en-US" b="1" dirty="0" smtClean="0">
                          <a:solidFill>
                            <a:schemeClr val="tx1"/>
                          </a:solidFill>
                        </a:rPr>
                        <a:t>1080 </a:t>
                      </a:r>
                      <a:endParaRPr lang="en-US" b="1" dirty="0">
                        <a:solidFill>
                          <a:schemeClr val="tx1"/>
                        </a:solidFill>
                      </a:endParaRPr>
                    </a:p>
                  </a:txBody>
                  <a:tcPr>
                    <a:solidFill>
                      <a:schemeClr val="accent1">
                        <a:lumMod val="40000"/>
                        <a:lumOff val="6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smtClean="0">
                          <a:solidFill>
                            <a:srgbClr val="0000FF"/>
                          </a:solidFill>
                        </a:rPr>
                        <a:t>16:9</a:t>
                      </a:r>
                      <a:endParaRPr lang="en-US" b="1" dirty="0">
                        <a:solidFill>
                          <a:srgbClr val="0000FF"/>
                        </a:solidFill>
                      </a:endParaRPr>
                    </a:p>
                  </a:txBody>
                  <a:tcPr>
                    <a:solidFill>
                      <a:schemeClr val="accent1">
                        <a:lumMod val="40000"/>
                        <a:lumOff val="60000"/>
                      </a:schemeClr>
                    </a:solidFill>
                  </a:tcPr>
                </a:tc>
                <a:extLst>
                  <a:ext uri="{0D108BD9-81ED-4DB2-BD59-A6C34878D82A}">
                    <a16:rowId xmlns:a16="http://schemas.microsoft.com/office/drawing/2014/main" val="10004"/>
                  </a:ext>
                </a:extLst>
              </a:tr>
            </a:tbl>
          </a:graphicData>
        </a:graphic>
      </p:graphicFrame>
      <p:sp>
        <p:nvSpPr>
          <p:cNvPr id="15" name="Content Placeholder 2"/>
          <p:cNvSpPr txBox="1">
            <a:spLocks/>
          </p:cNvSpPr>
          <p:nvPr/>
        </p:nvSpPr>
        <p:spPr>
          <a:xfrm>
            <a:off x="611560" y="548680"/>
            <a:ext cx="7704856" cy="1224136"/>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t>● </a:t>
            </a:r>
            <a:r>
              <a:rPr lang="en-US" sz="2800" dirty="0" smtClean="0"/>
              <a:t>Standard requirements</a:t>
            </a:r>
          </a:p>
          <a:p>
            <a:pPr marL="342900" marR="0" lvl="0" indent="-342900" algn="l" defTabSz="914400" rtl="0" eaLnBrk="1" fontAlgn="auto" latinLnBrk="0" hangingPunct="1">
              <a:lnSpc>
                <a:spcPts val="3600"/>
              </a:lnSpc>
              <a:spcBef>
                <a:spcPct val="20000"/>
              </a:spcBef>
              <a:spcAft>
                <a:spcPts val="0"/>
              </a:spcAft>
              <a:buClrTx/>
              <a:buSzTx/>
              <a:buFont typeface="Arial" pitchFamily="34" charset="0"/>
              <a:buNone/>
              <a:tabLst/>
              <a:defRPr/>
            </a:pPr>
            <a:r>
              <a:rPr kumimoji="0" lang="en-US" sz="2800" b="0" i="0" u="none" strike="noStrike" kern="1200" cap="none" spc="0" normalizeH="0" noProof="0" dirty="0" smtClean="0">
                <a:ln>
                  <a:noFill/>
                </a:ln>
                <a:solidFill>
                  <a:schemeClr val="tx1"/>
                </a:solidFill>
                <a:effectLst/>
                <a:uLnTx/>
                <a:uFillTx/>
                <a:latin typeface="+mn-lt"/>
                <a:ea typeface="+mn-ea"/>
                <a:cs typeface="+mn-cs"/>
              </a:rPr>
              <a:t>          Aspect ratio, r</a:t>
            </a:r>
            <a:r>
              <a:rPr lang="en-US" sz="2800" baseline="0" dirty="0" err="1" smtClean="0"/>
              <a:t>esolution</a:t>
            </a:r>
            <a:r>
              <a:rPr lang="en-US" sz="2800" baseline="0" dirty="0" smtClean="0"/>
              <a:t>, </a:t>
            </a:r>
            <a:r>
              <a:rPr lang="en-US" sz="2800" dirty="0" smtClean="0"/>
              <a:t>s</a:t>
            </a:r>
            <a:r>
              <a:rPr kumimoji="0" lang="en-US" sz="2800" b="0" i="0" u="none" strike="noStrike" kern="1200" cap="none" spc="0" normalizeH="0" noProof="0" dirty="0" smtClean="0">
                <a:ln>
                  <a:noFill/>
                </a:ln>
                <a:solidFill>
                  <a:schemeClr val="tx1"/>
                </a:solidFill>
                <a:effectLst/>
                <a:uLnTx/>
                <a:uFillTx/>
                <a:latin typeface="+mn-lt"/>
                <a:ea typeface="+mn-ea"/>
                <a:cs typeface="+mn-cs"/>
              </a:rPr>
              <a:t>canning, f</a:t>
            </a:r>
            <a:r>
              <a:rPr lang="en-US" sz="2800" baseline="0" dirty="0" err="1" smtClean="0"/>
              <a:t>rame</a:t>
            </a:r>
            <a:r>
              <a:rPr lang="en-US" sz="2800" baseline="0" dirty="0" smtClean="0"/>
              <a:t> rate</a:t>
            </a:r>
            <a:endParaRPr lang="en-US" sz="28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26" name="Right Arrow 21"/>
          <p:cNvSpPr/>
          <p:nvPr/>
        </p:nvSpPr>
        <p:spPr>
          <a:xfrm>
            <a:off x="899592" y="1196752"/>
            <a:ext cx="508767"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27" name="Content Placeholder 2"/>
          <p:cNvSpPr txBox="1">
            <a:spLocks/>
          </p:cNvSpPr>
          <p:nvPr/>
        </p:nvSpPr>
        <p:spPr>
          <a:xfrm>
            <a:off x="1835696" y="5661249"/>
            <a:ext cx="1944216" cy="5760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0000FF"/>
                </a:solidFill>
                <a:effectLst/>
                <a:uLnTx/>
                <a:uFillTx/>
                <a:latin typeface="+mn-lt"/>
                <a:ea typeface="+mn-ea"/>
                <a:cs typeface="+mn-cs"/>
              </a:rPr>
              <a:t>HD Video</a:t>
            </a:r>
          </a:p>
        </p:txBody>
      </p:sp>
      <p:grpSp>
        <p:nvGrpSpPr>
          <p:cNvPr id="28" name="Group 11"/>
          <p:cNvGrpSpPr/>
          <p:nvPr/>
        </p:nvGrpSpPr>
        <p:grpSpPr>
          <a:xfrm>
            <a:off x="5256336" y="4509121"/>
            <a:ext cx="1763936" cy="1259959"/>
            <a:chOff x="4644008" y="980727"/>
            <a:chExt cx="3549404" cy="2614899"/>
          </a:xfrm>
        </p:grpSpPr>
        <p:pic>
          <p:nvPicPr>
            <p:cNvPr id="29"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644008" y="980727"/>
              <a:ext cx="3549404" cy="2614899"/>
            </a:xfrm>
            <a:prstGeom prst="rect">
              <a:avLst/>
            </a:prstGeom>
            <a:noFill/>
            <a:ln w="9525">
              <a:noFill/>
              <a:miter lim="800000"/>
              <a:headEnd/>
              <a:tailEnd/>
            </a:ln>
          </p:spPr>
        </p:pic>
        <p:pic>
          <p:nvPicPr>
            <p:cNvPr id="30" name="Picture 3"/>
            <p:cNvPicPr>
              <a:picLocks noChangeAspect="1" noChangeArrowheads="1"/>
            </p:cNvPicPr>
            <p:nvPr/>
          </p:nvPicPr>
          <p:blipFill>
            <a:blip r:embed="rId4" cstate="print"/>
            <a:srcRect/>
            <a:stretch>
              <a:fillRect/>
            </a:stretch>
          </p:blipFill>
          <p:spPr bwMode="auto">
            <a:xfrm>
              <a:off x="4860033" y="1196752"/>
              <a:ext cx="3096344" cy="1800200"/>
            </a:xfrm>
            <a:prstGeom prst="rect">
              <a:avLst/>
            </a:prstGeom>
            <a:noFill/>
            <a:ln w="9525">
              <a:noFill/>
              <a:miter lim="800000"/>
              <a:headEnd/>
              <a:tailEnd/>
            </a:ln>
          </p:spPr>
        </p:pic>
      </p:grpSp>
      <p:sp>
        <p:nvSpPr>
          <p:cNvPr id="31" name="Right Arrow 10"/>
          <p:cNvSpPr/>
          <p:nvPr/>
        </p:nvSpPr>
        <p:spPr>
          <a:xfrm>
            <a:off x="2736056" y="4725145"/>
            <a:ext cx="2520280" cy="576064"/>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
          <p:cNvPicPr>
            <a:picLocks noChangeAspect="1" noChangeArrowheads="1"/>
          </p:cNvPicPr>
          <p:nvPr/>
        </p:nvPicPr>
        <p:blipFill>
          <a:blip r:embed="rId5" cstate="print">
            <a:clrChange>
              <a:clrFrom>
                <a:srgbClr val="FFFFFF"/>
              </a:clrFrom>
              <a:clrTo>
                <a:srgbClr val="FFFFFF">
                  <a:alpha val="0"/>
                </a:srgbClr>
              </a:clrTo>
            </a:clrChange>
            <a:lum contrast="20000"/>
          </a:blip>
          <a:srcRect/>
          <a:stretch>
            <a:fillRect/>
          </a:stretch>
        </p:blipFill>
        <p:spPr bwMode="auto">
          <a:xfrm>
            <a:off x="2194706" y="4581129"/>
            <a:ext cx="723676" cy="742723"/>
          </a:xfrm>
          <a:prstGeom prst="rect">
            <a:avLst/>
          </a:prstGeom>
          <a:noFill/>
          <a:ln w="9525">
            <a:noFill/>
            <a:miter lim="800000"/>
            <a:headEnd/>
            <a:tailEnd/>
          </a:ln>
        </p:spPr>
      </p:pic>
      <p:sp>
        <p:nvSpPr>
          <p:cNvPr id="33" name="Content Placeholder 2"/>
          <p:cNvSpPr txBox="1">
            <a:spLocks/>
          </p:cNvSpPr>
          <p:nvPr/>
        </p:nvSpPr>
        <p:spPr>
          <a:xfrm>
            <a:off x="4788024" y="5661249"/>
            <a:ext cx="3384376" cy="504055"/>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smtClean="0">
                <a:ln>
                  <a:noFill/>
                </a:ln>
                <a:solidFill>
                  <a:srgbClr val="0000FF"/>
                </a:solidFill>
                <a:effectLst/>
                <a:uLnTx/>
                <a:uFillTx/>
                <a:latin typeface="+mn-lt"/>
                <a:ea typeface="+mn-ea"/>
                <a:cs typeface="+mn-cs"/>
              </a:rPr>
              <a:t>HD Display Device </a:t>
            </a:r>
          </a:p>
        </p:txBody>
      </p:sp>
      <p:sp>
        <p:nvSpPr>
          <p:cNvPr id="34" name="Content Placeholder 13"/>
          <p:cNvSpPr txBox="1">
            <a:spLocks/>
          </p:cNvSpPr>
          <p:nvPr/>
        </p:nvSpPr>
        <p:spPr>
          <a:xfrm>
            <a:off x="611560" y="3501008"/>
            <a:ext cx="7668344" cy="1368152"/>
          </a:xfrm>
          <a:prstGeom prst="rect">
            <a:avLst/>
          </a:prstGeom>
        </p:spPr>
        <p:txBody>
          <a:bodyPr vert="horz" lIns="91440" tIns="45720" rIns="91440" bIns="45720" rtlCol="0">
            <a:normAutofit/>
          </a:bodyPr>
          <a:lstStyle/>
          <a:p>
            <a:pPr marL="1093788" marR="0" lvl="0" indent="-1093788"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HD visual outcome</a:t>
            </a:r>
          </a:p>
          <a:p>
            <a:pPr marL="1093788" lvl="0" indent="-1093788">
              <a:lnSpc>
                <a:spcPts val="3400"/>
              </a:lnSpc>
              <a:spcBef>
                <a:spcPct val="20000"/>
              </a:spcBef>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800" b="1" i="0" u="none" strike="noStrike" kern="1200" cap="none" spc="0" normalizeH="0" baseline="0" noProof="0" dirty="0" smtClean="0">
                <a:ln>
                  <a:noFill/>
                </a:ln>
                <a:solidFill>
                  <a:srgbClr val="0000FF"/>
                </a:solidFill>
                <a:effectLst/>
                <a:uLnTx/>
                <a:uFillTx/>
                <a:latin typeface="+mn-lt"/>
                <a:ea typeface="+mn-ea"/>
                <a:cs typeface="+mn-cs"/>
              </a:rPr>
              <a:t> = </a:t>
            </a:r>
            <a:r>
              <a:rPr lang="en-US" sz="2800" dirty="0" smtClean="0"/>
              <a:t>HD resolution video </a:t>
            </a:r>
            <a:r>
              <a:rPr lang="en-US" sz="2800" b="1" dirty="0" smtClean="0">
                <a:solidFill>
                  <a:srgbClr val="0000FF"/>
                </a:solidFill>
              </a:rPr>
              <a:t>+ </a:t>
            </a:r>
            <a:r>
              <a:rPr lang="en-US" sz="2800" dirty="0" smtClean="0"/>
              <a:t>HD </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display device</a:t>
            </a:r>
          </a:p>
          <a:p>
            <a:pPr marL="1093788" marR="0" lvl="0" indent="-1093788"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1"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48" y="1196752"/>
            <a:ext cx="8316416" cy="2077691"/>
          </a:xfrm>
        </p:spPr>
        <p:txBody>
          <a:bodyPr>
            <a:normAutofit/>
          </a:bodyPr>
          <a:lstStyle/>
          <a:p>
            <a:pPr>
              <a:buNone/>
            </a:pPr>
            <a:r>
              <a:rPr lang="en-US" sz="2800" dirty="0" smtClean="0">
                <a:latin typeface="Calibri" pitchFamily="34" charset="0"/>
                <a:cs typeface="Calibri" pitchFamily="34" charset="0"/>
              </a:rPr>
              <a:t>●  H</a:t>
            </a:r>
            <a:r>
              <a:rPr lang="en-US" sz="2800" dirty="0" smtClean="0"/>
              <a:t>igher number of pixels </a:t>
            </a:r>
            <a:r>
              <a:rPr lang="en-US" sz="2800" b="1" dirty="0" smtClean="0"/>
              <a:t>DOES NOT </a:t>
            </a:r>
            <a:r>
              <a:rPr lang="en-US" sz="2800" dirty="0" smtClean="0"/>
              <a:t>guarantee better video quality</a:t>
            </a:r>
            <a:r>
              <a:rPr lang="en-US" sz="2800" b="1" dirty="0" smtClean="0"/>
              <a:t>!</a:t>
            </a:r>
            <a:endParaRPr lang="en-US" sz="2800" b="1" dirty="0"/>
          </a:p>
        </p:txBody>
      </p:sp>
      <p:grpSp>
        <p:nvGrpSpPr>
          <p:cNvPr id="8" name="Group 7"/>
          <p:cNvGrpSpPr/>
          <p:nvPr/>
        </p:nvGrpSpPr>
        <p:grpSpPr>
          <a:xfrm>
            <a:off x="2051720" y="2266331"/>
            <a:ext cx="4444325" cy="1780784"/>
            <a:chOff x="2987824" y="1216168"/>
            <a:chExt cx="4444325" cy="1780784"/>
          </a:xfrm>
        </p:grpSpPr>
        <p:pic>
          <p:nvPicPr>
            <p:cNvPr id="2050" name="Picture 2"/>
            <p:cNvPicPr>
              <a:picLocks noChangeAspect="1" noChangeArrowheads="1"/>
            </p:cNvPicPr>
            <p:nvPr/>
          </p:nvPicPr>
          <p:blipFill>
            <a:blip r:embed="rId3" cstate="print"/>
            <a:srcRect/>
            <a:stretch>
              <a:fillRect/>
            </a:stretch>
          </p:blipFill>
          <p:spPr bwMode="auto">
            <a:xfrm>
              <a:off x="3131841" y="1682496"/>
              <a:ext cx="1417676" cy="731520"/>
            </a:xfrm>
            <a:prstGeom prst="rect">
              <a:avLst/>
            </a:prstGeom>
            <a:ln>
              <a:noFill/>
            </a:ln>
            <a:effectLst>
              <a:outerShdw blurRad="292100" dist="139700" dir="2700000" algn="tl" rotWithShape="0">
                <a:srgbClr val="333333">
                  <a:alpha val="65000"/>
                </a:srgbClr>
              </a:outerShdw>
            </a:effectLst>
          </p:spPr>
        </p:pic>
        <p:pic>
          <p:nvPicPr>
            <p:cNvPr id="2051" name="Picture 3"/>
            <p:cNvPicPr>
              <a:picLocks noChangeAspect="1" noChangeArrowheads="1"/>
            </p:cNvPicPr>
            <p:nvPr/>
          </p:nvPicPr>
          <p:blipFill>
            <a:blip r:embed="rId4" cstate="print"/>
            <a:srcRect/>
            <a:stretch>
              <a:fillRect/>
            </a:stretch>
          </p:blipFill>
          <p:spPr bwMode="auto">
            <a:xfrm>
              <a:off x="5148065" y="1216168"/>
              <a:ext cx="2284084" cy="1188720"/>
            </a:xfrm>
            <a:prstGeom prst="rect">
              <a:avLst/>
            </a:prstGeom>
            <a:ln>
              <a:noFill/>
            </a:ln>
            <a:effectLst>
              <a:outerShdw blurRad="292100" dist="139700" dir="2700000" algn="tl" rotWithShape="0">
                <a:srgbClr val="333333">
                  <a:alpha val="65000"/>
                </a:srgbClr>
              </a:outerShdw>
            </a:effectLst>
          </p:spPr>
        </p:pic>
        <p:sp>
          <p:nvSpPr>
            <p:cNvPr id="6" name="Content Placeholder 2"/>
            <p:cNvSpPr txBox="1">
              <a:spLocks/>
            </p:cNvSpPr>
            <p:nvPr/>
          </p:nvSpPr>
          <p:spPr>
            <a:xfrm>
              <a:off x="2987824" y="2420888"/>
              <a:ext cx="1944216" cy="57606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smtClean="0">
                  <a:solidFill>
                    <a:srgbClr val="0000FF"/>
                  </a:solidFill>
                </a:rPr>
                <a:t>250X130 pixels</a:t>
              </a:r>
            </a:p>
          </p:txBody>
        </p:sp>
        <p:sp>
          <p:nvSpPr>
            <p:cNvPr id="7" name="Content Placeholder 2"/>
            <p:cNvSpPr txBox="1">
              <a:spLocks/>
            </p:cNvSpPr>
            <p:nvPr/>
          </p:nvSpPr>
          <p:spPr>
            <a:xfrm>
              <a:off x="5436096" y="2420888"/>
              <a:ext cx="1944216" cy="432048"/>
            </a:xfrm>
            <a:prstGeom prst="rect">
              <a:avLst/>
            </a:prstGeom>
          </p:spPr>
          <p:txBody>
            <a:bodyPr vert="horz" lIns="91440" tIns="45720" rIns="91440" bIns="45720" rtlCol="0">
              <a:normAutofit/>
            </a:bodyPr>
            <a:lstStyle/>
            <a:p>
              <a:pPr marL="342900" indent="-342900">
                <a:spcBef>
                  <a:spcPct val="20000"/>
                </a:spcBef>
              </a:pPr>
              <a:r>
                <a:rPr lang="en-US" sz="2000" dirty="0" smtClean="0">
                  <a:solidFill>
                    <a:srgbClr val="0000FF"/>
                  </a:solidFill>
                </a:rPr>
                <a:t>375X295 pixels</a:t>
              </a:r>
            </a:p>
          </p:txBody>
        </p:sp>
      </p:grpSp>
      <p:sp>
        <p:nvSpPr>
          <p:cNvPr id="11" name="Content Placeholder 2"/>
          <p:cNvSpPr txBox="1">
            <a:spLocks/>
          </p:cNvSpPr>
          <p:nvPr/>
        </p:nvSpPr>
        <p:spPr>
          <a:xfrm>
            <a:off x="432048" y="3789040"/>
            <a:ext cx="8711952" cy="1440159"/>
          </a:xfrm>
          <a:prstGeom prst="rect">
            <a:avLst/>
          </a:prstGeom>
        </p:spPr>
        <p:txBody>
          <a:bodyPr vert="horz" lIns="91440" tIns="45720" rIns="91440" bIns="45720" rtlCol="0">
            <a:normAutofit/>
          </a:bodyPr>
          <a:lstStyle/>
          <a:p>
            <a:pPr marL="398463" indent="-398463"/>
            <a:r>
              <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t>●  </a:t>
            </a:r>
            <a:r>
              <a:rPr lang="en-US" sz="2800" noProof="0" dirty="0" smtClean="0">
                <a:latin typeface="Calibri" pitchFamily="34" charset="0"/>
                <a:cs typeface="Calibri" pitchFamily="34" charset="0"/>
              </a:rPr>
              <a:t>Some</a:t>
            </a:r>
            <a:r>
              <a:rPr lang="en-US" sz="2800" dirty="0" smtClean="0">
                <a:latin typeface="Calibri" pitchFamily="34" charset="0"/>
                <a:cs typeface="Calibri" pitchFamily="34" charset="0"/>
              </a:rPr>
              <a:t> h</a:t>
            </a:r>
            <a:r>
              <a:rPr kumimoji="0" lang="en-US" sz="2800" b="0" i="0" u="none" strike="noStrike" kern="1200" cap="none" spc="0" normalizeH="0" baseline="0" noProof="0" dirty="0" err="1" smtClean="0">
                <a:ln>
                  <a:noFill/>
                </a:ln>
                <a:solidFill>
                  <a:schemeClr val="tx1"/>
                </a:solidFill>
                <a:effectLst/>
                <a:uLnTx/>
                <a:uFillTx/>
                <a:latin typeface="Calibri" pitchFamily="34" charset="0"/>
                <a:ea typeface="+mn-ea"/>
                <a:cs typeface="Calibri" pitchFamily="34" charset="0"/>
              </a:rPr>
              <a:t>igh</a:t>
            </a:r>
            <a:r>
              <a:rPr kumimoji="0" lang="en-US" sz="2800" b="0" i="0" u="none" strike="noStrike" kern="1200" cap="none" spc="0" normalizeH="0" noProof="0" dirty="0" smtClean="0">
                <a:ln>
                  <a:noFill/>
                </a:ln>
                <a:solidFill>
                  <a:schemeClr val="tx1"/>
                </a:solidFill>
                <a:effectLst/>
                <a:uLnTx/>
                <a:uFillTx/>
                <a:latin typeface="Calibri" pitchFamily="34" charset="0"/>
                <a:ea typeface="+mn-ea"/>
                <a:cs typeface="Calibri" pitchFamily="34" charset="0"/>
              </a:rPr>
              <a:t> megapixel </a:t>
            </a:r>
            <a:r>
              <a:rPr lang="en-US" sz="2800" dirty="0" smtClean="0">
                <a:latin typeface="Calibri" pitchFamily="34" charset="0"/>
                <a:cs typeface="Calibri" pitchFamily="34" charset="0"/>
              </a:rPr>
              <a:t>ca</a:t>
            </a:r>
            <a:r>
              <a:rPr kumimoji="0" lang="en-US" sz="2800" b="0" i="0" u="none" strike="noStrike" kern="1200" cap="none" spc="0" normalizeH="0" baseline="0" noProof="0" dirty="0" err="1" smtClean="0">
                <a:ln>
                  <a:noFill/>
                </a:ln>
                <a:solidFill>
                  <a:schemeClr val="tx1"/>
                </a:solidFill>
                <a:effectLst/>
                <a:uLnTx/>
                <a:uFillTx/>
                <a:latin typeface="Calibri" pitchFamily="34" charset="0"/>
                <a:ea typeface="+mn-ea"/>
                <a:cs typeface="Calibri" pitchFamily="34" charset="0"/>
              </a:rPr>
              <a:t>meras</a:t>
            </a:r>
            <a:r>
              <a:rPr kumimoji="0" lang="en-US" sz="2800" b="0" i="0" u="none" strike="noStrike" kern="1200" cap="none" spc="0" normalizeH="0" baseline="0" noProof="0" dirty="0" smtClean="0">
                <a:ln>
                  <a:noFill/>
                </a:ln>
                <a:solidFill>
                  <a:schemeClr val="tx1"/>
                </a:solidFill>
                <a:effectLst/>
                <a:uLnTx/>
                <a:uFillTx/>
                <a:latin typeface="Calibri" pitchFamily="34" charset="0"/>
                <a:ea typeface="+mn-ea"/>
                <a:cs typeface="Calibri" pitchFamily="34" charset="0"/>
              </a:rPr>
              <a:t> in</a:t>
            </a:r>
            <a:r>
              <a:rPr kumimoji="0" lang="en-US" sz="2800" b="0" i="0" u="none" strike="noStrike" kern="1200" cap="none" spc="0" normalizeH="0" noProof="0" dirty="0" smtClean="0">
                <a:ln>
                  <a:noFill/>
                </a:ln>
                <a:solidFill>
                  <a:schemeClr val="tx1"/>
                </a:solidFill>
                <a:effectLst/>
                <a:uLnTx/>
                <a:uFillTx/>
                <a:latin typeface="Calibri" pitchFamily="34" charset="0"/>
                <a:ea typeface="+mn-ea"/>
                <a:cs typeface="Calibri" pitchFamily="34" charset="0"/>
              </a:rPr>
              <a:t> </a:t>
            </a:r>
            <a:r>
              <a:rPr lang="en-US" sz="2800" dirty="0" smtClean="0">
                <a:latin typeface="Calibri" pitchFamily="34" charset="0"/>
                <a:cs typeface="Calibri" pitchFamily="34" charset="0"/>
              </a:rPr>
              <a:t>t</a:t>
            </a:r>
            <a:r>
              <a:rPr kumimoji="0" lang="en-US" sz="2800" b="0" i="0" u="none" strike="noStrike" kern="1200" cap="none" spc="0" normalizeH="0" noProof="0" dirty="0" smtClean="0">
                <a:ln>
                  <a:noFill/>
                </a:ln>
                <a:solidFill>
                  <a:schemeClr val="tx1"/>
                </a:solidFill>
                <a:effectLst/>
                <a:uLnTx/>
                <a:uFillTx/>
                <a:latin typeface="Calibri" pitchFamily="34" charset="0"/>
                <a:ea typeface="+mn-ea"/>
                <a:cs typeface="Calibri" pitchFamily="34" charset="0"/>
              </a:rPr>
              <a:t>he market  </a:t>
            </a:r>
            <a:r>
              <a:rPr kumimoji="0" lang="en-US" sz="2800" b="1" i="0" u="none" strike="noStrike" kern="1200" cap="none" spc="0" normalizeH="0" noProof="0" dirty="0" smtClean="0">
                <a:ln>
                  <a:noFill/>
                </a:ln>
                <a:solidFill>
                  <a:schemeClr val="tx1"/>
                </a:solidFill>
                <a:effectLst/>
                <a:uLnTx/>
                <a:uFillTx/>
                <a:latin typeface="Calibri" pitchFamily="34" charset="0"/>
                <a:ea typeface="+mn-ea"/>
                <a:cs typeface="Calibri" pitchFamily="34" charset="0"/>
              </a:rPr>
              <a:t>MAY</a:t>
            </a:r>
            <a:r>
              <a:rPr kumimoji="0" lang="en-US" sz="2800" b="0" i="0" u="none" strike="noStrike" kern="1200" cap="none" spc="0" normalizeH="0" noProof="0" dirty="0" smtClean="0">
                <a:ln>
                  <a:noFill/>
                </a:ln>
                <a:solidFill>
                  <a:schemeClr val="tx1"/>
                </a:solidFill>
                <a:effectLst/>
                <a:uLnTx/>
                <a:uFillTx/>
                <a:latin typeface="Calibri" pitchFamily="34" charset="0"/>
                <a:ea typeface="+mn-ea"/>
                <a:cs typeface="Calibri" pitchFamily="34" charset="0"/>
              </a:rPr>
              <a:t> produce image with </a:t>
            </a:r>
            <a:r>
              <a:rPr lang="en-US" sz="2800" dirty="0" smtClean="0"/>
              <a:t>low clarity even if its lens is well-adjusted</a:t>
            </a:r>
            <a:r>
              <a:rPr lang="en-US" sz="2800" b="1" dirty="0" smtClean="0"/>
              <a:t>!</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5" name="Group 14"/>
          <p:cNvGrpSpPr/>
          <p:nvPr/>
        </p:nvGrpSpPr>
        <p:grpSpPr>
          <a:xfrm>
            <a:off x="432048" y="5013176"/>
            <a:ext cx="8316416" cy="648072"/>
            <a:chOff x="432048" y="4797152"/>
            <a:chExt cx="8316416" cy="648072"/>
          </a:xfrm>
        </p:grpSpPr>
        <p:sp>
          <p:nvSpPr>
            <p:cNvPr id="12" name="Right Arrow 11"/>
            <p:cNvSpPr/>
            <p:nvPr/>
          </p:nvSpPr>
          <p:spPr>
            <a:xfrm>
              <a:off x="899592" y="4941168"/>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14" name="Content Placeholder 2"/>
            <p:cNvSpPr txBox="1">
              <a:spLocks/>
            </p:cNvSpPr>
            <p:nvPr/>
          </p:nvSpPr>
          <p:spPr>
            <a:xfrm>
              <a:off x="432048" y="4797152"/>
              <a:ext cx="8316416" cy="648072"/>
            </a:xfrm>
            <a:prstGeom prst="rect">
              <a:avLst/>
            </a:prstGeom>
          </p:spPr>
          <p:txBody>
            <a:bodyPr vert="horz" lIns="91440" tIns="45720" rIns="91440" bIns="45720" rtlCol="0">
              <a:normAutofit/>
            </a:bodyPr>
            <a:lstStyle/>
            <a:p>
              <a:r>
                <a:rPr lang="en-US" sz="2800" dirty="0" smtClean="0">
                  <a:latin typeface="Calibri" pitchFamily="34" charset="0"/>
                  <a:cs typeface="Calibri" pitchFamily="34" charset="0"/>
                </a:rPr>
                <a:t>           Miss needed details</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0" name="Group 19"/>
          <p:cNvGrpSpPr/>
          <p:nvPr/>
        </p:nvGrpSpPr>
        <p:grpSpPr>
          <a:xfrm>
            <a:off x="432048" y="5445224"/>
            <a:ext cx="8316416" cy="648072"/>
            <a:chOff x="432048" y="5589240"/>
            <a:chExt cx="8316416" cy="648072"/>
          </a:xfrm>
        </p:grpSpPr>
        <p:sp>
          <p:nvSpPr>
            <p:cNvPr id="18" name="Content Placeholder 2"/>
            <p:cNvSpPr txBox="1">
              <a:spLocks/>
            </p:cNvSpPr>
            <p:nvPr/>
          </p:nvSpPr>
          <p:spPr>
            <a:xfrm>
              <a:off x="432048" y="5589240"/>
              <a:ext cx="8316416" cy="648072"/>
            </a:xfrm>
            <a:prstGeom prst="rect">
              <a:avLst/>
            </a:prstGeom>
          </p:spPr>
          <p:txBody>
            <a:bodyPr vert="horz" lIns="91440" tIns="45720" rIns="91440" bIns="45720" rtlCol="0">
              <a:normAutofit/>
            </a:bodyPr>
            <a:lstStyle/>
            <a:p>
              <a:r>
                <a:rPr lang="en-US" sz="2800" dirty="0" smtClean="0">
                  <a:latin typeface="Calibri" pitchFamily="34" charset="0"/>
                  <a:cs typeface="Calibri" pitchFamily="34" charset="0"/>
                </a:rPr>
                <a:t>           Waste </a:t>
              </a:r>
              <a:r>
                <a:rPr lang="en-US" sz="2800" dirty="0" smtClean="0"/>
                <a:t>bandwidth and storage space</a:t>
              </a: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19" name="Right Arrow 18"/>
            <p:cNvSpPr/>
            <p:nvPr/>
          </p:nvSpPr>
          <p:spPr>
            <a:xfrm>
              <a:off x="899592" y="5733256"/>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grpSp>
      <p:sp>
        <p:nvSpPr>
          <p:cNvPr id="22" name="Title 1"/>
          <p:cNvSpPr>
            <a:spLocks noGrp="1"/>
          </p:cNvSpPr>
          <p:nvPr>
            <p:ph type="title"/>
          </p:nvPr>
        </p:nvSpPr>
        <p:spPr>
          <a:xfrm>
            <a:off x="457200" y="274638"/>
            <a:ext cx="8229600" cy="1143000"/>
          </a:xfrm>
        </p:spPr>
        <p:txBody>
          <a:bodyPr/>
          <a:lstStyle/>
          <a:p>
            <a:r>
              <a:rPr lang="en-US" dirty="0" smtClean="0"/>
              <a:t>More than the Pixels</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p:cNvGrpSpPr/>
          <p:nvPr/>
        </p:nvGrpSpPr>
        <p:grpSpPr>
          <a:xfrm>
            <a:off x="1547664" y="1916832"/>
            <a:ext cx="4320480" cy="1584176"/>
            <a:chOff x="1763688" y="1844824"/>
            <a:chExt cx="4320480" cy="1584176"/>
          </a:xfrm>
        </p:grpSpPr>
        <p:sp>
          <p:nvSpPr>
            <p:cNvPr id="41" name="Rounded Rectangle 40"/>
            <p:cNvSpPr/>
            <p:nvPr/>
          </p:nvSpPr>
          <p:spPr>
            <a:xfrm>
              <a:off x="2627784" y="1844824"/>
              <a:ext cx="3456384" cy="1584176"/>
            </a:xfrm>
            <a:prstGeom prst="roundRect">
              <a:avLst/>
            </a:prstGeom>
            <a:solidFill>
              <a:schemeClr val="bg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2123728" y="2141240"/>
              <a:ext cx="504056" cy="936104"/>
            </a:xfrm>
            <a:prstGeom prst="rect">
              <a:avLst/>
            </a:prstGeom>
            <a:solidFill>
              <a:schemeClr val="tx1">
                <a:lumMod val="95000"/>
                <a:lumOff val="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763688" y="2060848"/>
              <a:ext cx="504056" cy="1160512"/>
            </a:xfrm>
            <a:prstGeom prst="rect">
              <a:avLst/>
            </a:prstGeom>
            <a:solidFill>
              <a:schemeClr val="tx1">
                <a:lumMod val="95000"/>
                <a:lumOff val="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Picture 2" descr="http://demo-trunk.ofbiz.apache.org/images/products/small/gis_computer_glen_rolla.png"/>
          <p:cNvPicPr>
            <a:picLocks noChangeAspect="1" noChangeArrowheads="1"/>
          </p:cNvPicPr>
          <p:nvPr/>
        </p:nvPicPr>
        <p:blipFill>
          <a:blip r:embed="rId3" cstate="print">
            <a:grayscl/>
          </a:blip>
          <a:srcRect/>
          <a:stretch>
            <a:fillRect/>
          </a:stretch>
        </p:blipFill>
        <p:spPr bwMode="auto">
          <a:xfrm>
            <a:off x="5876232" y="1268760"/>
            <a:ext cx="3123752" cy="2808312"/>
          </a:xfrm>
          <a:prstGeom prst="rect">
            <a:avLst/>
          </a:prstGeom>
          <a:noFill/>
        </p:spPr>
      </p:pic>
      <p:sp>
        <p:nvSpPr>
          <p:cNvPr id="2" name="Title 1"/>
          <p:cNvSpPr>
            <a:spLocks noGrp="1"/>
          </p:cNvSpPr>
          <p:nvPr>
            <p:ph type="title"/>
          </p:nvPr>
        </p:nvSpPr>
        <p:spPr>
          <a:xfrm>
            <a:off x="457200" y="260648"/>
            <a:ext cx="8229600" cy="1143000"/>
          </a:xfrm>
        </p:spPr>
        <p:txBody>
          <a:bodyPr>
            <a:normAutofit fontScale="90000"/>
          </a:bodyPr>
          <a:lstStyle/>
          <a:p>
            <a:r>
              <a:rPr lang="en-US" dirty="0" smtClean="0"/>
              <a:t>The Factors Influencing Video Quality</a:t>
            </a:r>
            <a:endParaRPr lang="en-US" dirty="0"/>
          </a:p>
        </p:txBody>
      </p:sp>
      <p:sp>
        <p:nvSpPr>
          <p:cNvPr id="10" name="Rectangle 9"/>
          <p:cNvSpPr/>
          <p:nvPr/>
        </p:nvSpPr>
        <p:spPr>
          <a:xfrm>
            <a:off x="323528" y="2204864"/>
            <a:ext cx="822960" cy="914400"/>
          </a:xfrm>
          <a:prstGeom prst="rect">
            <a:avLst/>
          </a:prstGeom>
          <a:ln/>
          <a:scene3d>
            <a:camera prst="orthographicFront">
              <a:rot lat="0" lon="0" rev="0"/>
            </a:camera>
            <a:lightRig rig="threePt" dir="t">
              <a:rot lat="0" lon="0" rev="1200000"/>
            </a:lightRig>
          </a:scene3d>
          <a:sp3d>
            <a:bevelT w="63500" h="25400" prst="angle"/>
          </a:sp3d>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400" b="1" dirty="0" smtClean="0">
                <a:solidFill>
                  <a:schemeClr val="tx1"/>
                </a:solidFill>
                <a:latin typeface="微軟正黑體" pitchFamily="34" charset="-120"/>
                <a:ea typeface="微軟正黑體" pitchFamily="34" charset="-120"/>
                <a:cs typeface="Arial" pitchFamily="34" charset="0"/>
              </a:rPr>
              <a:t>Object</a:t>
            </a:r>
            <a:endParaRPr lang="en-US" sz="1400" b="1" dirty="0">
              <a:solidFill>
                <a:schemeClr val="tx1"/>
              </a:solidFill>
              <a:latin typeface="微軟正黑體" pitchFamily="34" charset="-120"/>
              <a:ea typeface="微軟正黑體" pitchFamily="34" charset="-120"/>
              <a:cs typeface="Arial" pitchFamily="34" charset="0"/>
            </a:endParaRPr>
          </a:p>
        </p:txBody>
      </p:sp>
      <p:sp>
        <p:nvSpPr>
          <p:cNvPr id="12" name="Rectangle 11"/>
          <p:cNvSpPr/>
          <p:nvPr/>
        </p:nvSpPr>
        <p:spPr>
          <a:xfrm>
            <a:off x="1549936" y="2204864"/>
            <a:ext cx="731520" cy="9144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smtClean="0">
                <a:solidFill>
                  <a:schemeClr val="tx1"/>
                </a:solidFill>
                <a:latin typeface="微軟正黑體" pitchFamily="34" charset="-120"/>
                <a:ea typeface="微軟正黑體" pitchFamily="34" charset="-120"/>
                <a:cs typeface="Arial" pitchFamily="34" charset="0"/>
              </a:rPr>
              <a:t>Lens</a:t>
            </a:r>
            <a:endParaRPr lang="en-US" sz="1400" b="1" dirty="0">
              <a:solidFill>
                <a:schemeClr val="tx1"/>
              </a:solidFill>
              <a:latin typeface="微軟正黑體" pitchFamily="34" charset="-120"/>
              <a:ea typeface="微軟正黑體" pitchFamily="34" charset="-120"/>
              <a:cs typeface="Arial" pitchFamily="34" charset="0"/>
            </a:endParaRPr>
          </a:p>
        </p:txBody>
      </p:sp>
      <p:sp>
        <p:nvSpPr>
          <p:cNvPr id="13" name="Rectangle 12"/>
          <p:cNvSpPr/>
          <p:nvPr/>
        </p:nvSpPr>
        <p:spPr>
          <a:xfrm>
            <a:off x="2486040" y="2204864"/>
            <a:ext cx="822960" cy="9144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smtClean="0">
                <a:solidFill>
                  <a:schemeClr val="tx1"/>
                </a:solidFill>
                <a:latin typeface="微軟正黑體" pitchFamily="34" charset="-120"/>
                <a:ea typeface="微軟正黑體" pitchFamily="34" charset="-120"/>
                <a:cs typeface="Arial" pitchFamily="34" charset="0"/>
              </a:rPr>
              <a:t>Sensor</a:t>
            </a:r>
            <a:endParaRPr lang="en-US" sz="1400" b="1" dirty="0">
              <a:solidFill>
                <a:schemeClr val="tx1"/>
              </a:solidFill>
              <a:latin typeface="微軟正黑體" pitchFamily="34" charset="-120"/>
              <a:ea typeface="微軟正黑體" pitchFamily="34" charset="-120"/>
              <a:cs typeface="Arial" pitchFamily="34" charset="0"/>
            </a:endParaRPr>
          </a:p>
        </p:txBody>
      </p:sp>
      <p:sp>
        <p:nvSpPr>
          <p:cNvPr id="14" name="Rectangle 13"/>
          <p:cNvSpPr/>
          <p:nvPr/>
        </p:nvSpPr>
        <p:spPr>
          <a:xfrm>
            <a:off x="3474720" y="2204864"/>
            <a:ext cx="1097280" cy="9144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smtClean="0">
                <a:solidFill>
                  <a:schemeClr val="tx1"/>
                </a:solidFill>
                <a:latin typeface="微軟正黑體" pitchFamily="34" charset="-120"/>
                <a:ea typeface="微軟正黑體" pitchFamily="34" charset="-120"/>
                <a:cs typeface="Arial" pitchFamily="34" charset="0"/>
              </a:rPr>
              <a:t>Image</a:t>
            </a:r>
          </a:p>
          <a:p>
            <a:pPr algn="ctr"/>
            <a:r>
              <a:rPr lang="en-US" sz="1400" b="1" dirty="0" smtClean="0">
                <a:solidFill>
                  <a:schemeClr val="tx1"/>
                </a:solidFill>
                <a:latin typeface="微軟正黑體" pitchFamily="34" charset="-120"/>
                <a:ea typeface="微軟正黑體" pitchFamily="34" charset="-120"/>
                <a:cs typeface="Arial" pitchFamily="34" charset="0"/>
              </a:rPr>
              <a:t>Signal</a:t>
            </a:r>
          </a:p>
          <a:p>
            <a:pPr algn="ctr"/>
            <a:r>
              <a:rPr lang="en-US" sz="1400" b="1" dirty="0" smtClean="0">
                <a:solidFill>
                  <a:schemeClr val="tx1"/>
                </a:solidFill>
                <a:latin typeface="微軟正黑體" pitchFamily="34" charset="-120"/>
                <a:ea typeface="微軟正黑體" pitchFamily="34" charset="-120"/>
                <a:cs typeface="Arial" pitchFamily="34" charset="0"/>
              </a:rPr>
              <a:t>Processor</a:t>
            </a:r>
            <a:endParaRPr lang="en-US" sz="1400" b="1" dirty="0">
              <a:solidFill>
                <a:schemeClr val="tx1"/>
              </a:solidFill>
              <a:latin typeface="微軟正黑體" pitchFamily="34" charset="-120"/>
              <a:ea typeface="微軟正黑體" pitchFamily="34" charset="-120"/>
              <a:cs typeface="Arial" pitchFamily="34" charset="0"/>
            </a:endParaRPr>
          </a:p>
        </p:txBody>
      </p:sp>
      <p:sp>
        <p:nvSpPr>
          <p:cNvPr id="16" name="Rectangle 15"/>
          <p:cNvSpPr/>
          <p:nvPr/>
        </p:nvSpPr>
        <p:spPr>
          <a:xfrm>
            <a:off x="4788024" y="2204864"/>
            <a:ext cx="1005840" cy="9144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smtClean="0">
                <a:solidFill>
                  <a:schemeClr val="tx1"/>
                </a:solidFill>
                <a:latin typeface="微軟正黑體" pitchFamily="34" charset="-120"/>
                <a:ea typeface="微軟正黑體" pitchFamily="34" charset="-120"/>
                <a:cs typeface="Arial" pitchFamily="34" charset="0"/>
              </a:rPr>
              <a:t>Com-</a:t>
            </a:r>
          </a:p>
          <a:p>
            <a:pPr algn="ctr"/>
            <a:r>
              <a:rPr lang="en-US" sz="1400" b="1" dirty="0" smtClean="0">
                <a:solidFill>
                  <a:schemeClr val="tx1"/>
                </a:solidFill>
                <a:latin typeface="微軟正黑體" pitchFamily="34" charset="-120"/>
                <a:ea typeface="微軟正黑體" pitchFamily="34" charset="-120"/>
                <a:cs typeface="Arial" pitchFamily="34" charset="0"/>
              </a:rPr>
              <a:t>pression</a:t>
            </a:r>
            <a:endParaRPr lang="en-US" sz="1400" b="1" dirty="0">
              <a:solidFill>
                <a:schemeClr val="tx1"/>
              </a:solidFill>
              <a:latin typeface="微軟正黑體" pitchFamily="34" charset="-120"/>
              <a:ea typeface="微軟正黑體" pitchFamily="34" charset="-120"/>
              <a:cs typeface="Arial" pitchFamily="34" charset="0"/>
            </a:endParaRPr>
          </a:p>
        </p:txBody>
      </p:sp>
      <p:sp>
        <p:nvSpPr>
          <p:cNvPr id="18" name="Rectangle 17"/>
          <p:cNvSpPr/>
          <p:nvPr/>
        </p:nvSpPr>
        <p:spPr>
          <a:xfrm>
            <a:off x="6230456" y="2194560"/>
            <a:ext cx="1005840" cy="9144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err="1" smtClean="0">
                <a:solidFill>
                  <a:schemeClr val="tx1"/>
                </a:solidFill>
                <a:latin typeface="微軟正黑體" pitchFamily="34" charset="-120"/>
                <a:ea typeface="微軟正黑體" pitchFamily="34" charset="-120"/>
                <a:cs typeface="Arial" pitchFamily="34" charset="0"/>
              </a:rPr>
              <a:t>Decom</a:t>
            </a:r>
            <a:r>
              <a:rPr lang="en-US" sz="1400" b="1" dirty="0" smtClean="0">
                <a:solidFill>
                  <a:schemeClr val="tx1"/>
                </a:solidFill>
                <a:latin typeface="微軟正黑體" pitchFamily="34" charset="-120"/>
                <a:ea typeface="微軟正黑體" pitchFamily="34" charset="-120"/>
                <a:cs typeface="Arial" pitchFamily="34" charset="0"/>
              </a:rPr>
              <a:t>-</a:t>
            </a:r>
          </a:p>
          <a:p>
            <a:pPr algn="ctr"/>
            <a:r>
              <a:rPr lang="en-US" sz="1400" b="1" dirty="0" smtClean="0">
                <a:solidFill>
                  <a:schemeClr val="tx1"/>
                </a:solidFill>
                <a:latin typeface="微軟正黑體" pitchFamily="34" charset="-120"/>
                <a:ea typeface="微軟正黑體" pitchFamily="34" charset="-120"/>
                <a:cs typeface="Arial" pitchFamily="34" charset="0"/>
              </a:rPr>
              <a:t>pression</a:t>
            </a:r>
            <a:endParaRPr lang="en-US" sz="1400" b="1" dirty="0">
              <a:solidFill>
                <a:schemeClr val="tx1"/>
              </a:solidFill>
              <a:latin typeface="微軟正黑體" pitchFamily="34" charset="-120"/>
              <a:ea typeface="微軟正黑體" pitchFamily="34" charset="-120"/>
              <a:cs typeface="Arial" pitchFamily="34" charset="0"/>
            </a:endParaRPr>
          </a:p>
        </p:txBody>
      </p:sp>
      <p:sp>
        <p:nvSpPr>
          <p:cNvPr id="19" name="Rectangle 18"/>
          <p:cNvSpPr/>
          <p:nvPr/>
        </p:nvSpPr>
        <p:spPr>
          <a:xfrm>
            <a:off x="7454592" y="2194560"/>
            <a:ext cx="1005840" cy="9144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b="1" dirty="0" smtClean="0">
                <a:solidFill>
                  <a:schemeClr val="tx1"/>
                </a:solidFill>
                <a:latin typeface="微軟正黑體" pitchFamily="34" charset="-120"/>
                <a:ea typeface="微軟正黑體" pitchFamily="34" charset="-120"/>
                <a:cs typeface="Arial" pitchFamily="34" charset="0"/>
              </a:rPr>
              <a:t>Image</a:t>
            </a:r>
            <a:endParaRPr lang="en-US" sz="1400" b="1" dirty="0">
              <a:solidFill>
                <a:schemeClr val="tx1"/>
              </a:solidFill>
              <a:latin typeface="微軟正黑體" pitchFamily="34" charset="-120"/>
              <a:ea typeface="微軟正黑體" pitchFamily="34" charset="-120"/>
              <a:cs typeface="Arial" pitchFamily="34" charset="0"/>
            </a:endParaRPr>
          </a:p>
        </p:txBody>
      </p:sp>
      <p:sp>
        <p:nvSpPr>
          <p:cNvPr id="20" name="Right Arrow 19"/>
          <p:cNvSpPr/>
          <p:nvPr/>
        </p:nvSpPr>
        <p:spPr>
          <a:xfrm>
            <a:off x="1115616" y="2564904"/>
            <a:ext cx="457200"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2270016" y="2564904"/>
            <a:ext cx="216024"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3278128" y="2564904"/>
            <a:ext cx="216024"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4499992" y="2564904"/>
            <a:ext cx="274320"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5724128" y="2564904"/>
            <a:ext cx="457200"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p:cNvSpPr/>
          <p:nvPr/>
        </p:nvSpPr>
        <p:spPr>
          <a:xfrm>
            <a:off x="7200880" y="2564904"/>
            <a:ext cx="216024"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2"/>
          <p:cNvSpPr txBox="1">
            <a:spLocks/>
          </p:cNvSpPr>
          <p:nvPr/>
        </p:nvSpPr>
        <p:spPr>
          <a:xfrm>
            <a:off x="446856" y="1196752"/>
            <a:ext cx="8445624" cy="648072"/>
          </a:xfrm>
          <a:prstGeom prst="rect">
            <a:avLst/>
          </a:prstGeom>
        </p:spPr>
        <p:txBody>
          <a:bodyPr vert="horz" lIns="91440" tIns="45720" rIns="91440" bIns="45720" rtlCol="0">
            <a:normAutofit/>
          </a:bodyPr>
          <a:lstStyle/>
          <a:p>
            <a:pPr marL="342900" lvl="0" indent="-342900">
              <a:spcBef>
                <a:spcPct val="20000"/>
              </a:spcBef>
            </a:pPr>
            <a:r>
              <a:rPr lang="en-US" sz="2800" dirty="0" smtClean="0"/>
              <a:t>● The process of an image being produced by a camera:</a:t>
            </a:r>
            <a:endParaRPr kumimoji="0" lang="en-US" sz="28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7" name="Content Placeholder 2"/>
          <p:cNvSpPr txBox="1">
            <a:spLocks/>
          </p:cNvSpPr>
          <p:nvPr/>
        </p:nvSpPr>
        <p:spPr>
          <a:xfrm>
            <a:off x="467544" y="3645024"/>
            <a:ext cx="8949680" cy="576064"/>
          </a:xfrm>
          <a:prstGeom prst="rect">
            <a:avLst/>
          </a:prstGeom>
        </p:spPr>
        <p:txBody>
          <a:bodyPr vert="horz" lIns="91440" tIns="45720" rIns="91440" bIns="45720" rtlCol="0">
            <a:normAutofit/>
          </a:bodyPr>
          <a:lstStyle/>
          <a:p>
            <a:pPr marL="342900" lvl="0" indent="-342900">
              <a:spcBef>
                <a:spcPct val="20000"/>
              </a:spcBef>
            </a:pPr>
            <a:r>
              <a:rPr lang="en-US" sz="2800" dirty="0" smtClean="0"/>
              <a:t>●  The direct outcome of the image production</a:t>
            </a:r>
            <a:endParaRPr kumimoji="0" lang="en-US" sz="2800" b="1" i="0" u="none" strike="noStrike" kern="1200" cap="none" spc="0" normalizeH="0" baseline="0" noProof="0" dirty="0" smtClean="0">
              <a:ln>
                <a:noFill/>
              </a:ln>
              <a:solidFill>
                <a:schemeClr val="tx1"/>
              </a:solidFill>
              <a:effectLst/>
              <a:uLnTx/>
              <a:uFillTx/>
              <a:latin typeface="+mn-lt"/>
              <a:ea typeface="+mn-ea"/>
              <a:cs typeface="+mn-cs"/>
            </a:endParaRPr>
          </a:p>
        </p:txBody>
      </p:sp>
      <p:grpSp>
        <p:nvGrpSpPr>
          <p:cNvPr id="38" name="Group 37"/>
          <p:cNvGrpSpPr/>
          <p:nvPr/>
        </p:nvGrpSpPr>
        <p:grpSpPr>
          <a:xfrm>
            <a:off x="920280" y="4149080"/>
            <a:ext cx="6768752" cy="576064"/>
            <a:chOff x="5652120" y="1628800"/>
            <a:chExt cx="6768752" cy="576064"/>
          </a:xfrm>
        </p:grpSpPr>
        <p:sp>
          <p:nvSpPr>
            <p:cNvPr id="39" name="Right Arrow 38"/>
            <p:cNvSpPr/>
            <p:nvPr/>
          </p:nvSpPr>
          <p:spPr>
            <a:xfrm>
              <a:off x="5652120" y="1772816"/>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40" name="Content Placeholder 2"/>
            <p:cNvSpPr txBox="1">
              <a:spLocks/>
            </p:cNvSpPr>
            <p:nvPr/>
          </p:nvSpPr>
          <p:spPr>
            <a:xfrm>
              <a:off x="6012160" y="1628800"/>
              <a:ext cx="6408712" cy="57606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800" noProof="0" dirty="0" smtClean="0"/>
                <a:t>T</a:t>
              </a:r>
              <a:r>
                <a:rPr lang="en-US" sz="2800" dirty="0" smtClean="0"/>
                <a:t>he </a:t>
              </a:r>
              <a:r>
                <a:rPr lang="en-US" sz="2800" b="1" dirty="0" smtClean="0"/>
                <a:t>snapshot</a:t>
              </a:r>
              <a:r>
                <a:rPr lang="en-US" sz="2800" dirty="0" smtClean="0"/>
                <a:t> </a:t>
              </a:r>
              <a:endParaRPr kumimoji="0" lang="en-US" sz="2800" i="0" u="none" strike="noStrike" kern="1200" cap="none" spc="0" normalizeH="0" baseline="0" noProof="0" dirty="0" smtClean="0">
                <a:ln>
                  <a:noFill/>
                </a:ln>
                <a:solidFill>
                  <a:schemeClr val="tx1"/>
                </a:solidFill>
                <a:effectLst/>
                <a:uLnTx/>
                <a:uFillTx/>
                <a:latin typeface="+mn-lt"/>
                <a:ea typeface="+mn-ea"/>
                <a:cs typeface="+mn-cs"/>
              </a:endParaRPr>
            </a:p>
          </p:txBody>
        </p:sp>
      </p:grpSp>
      <p:sp>
        <p:nvSpPr>
          <p:cNvPr id="44" name="Oval 43"/>
          <p:cNvSpPr/>
          <p:nvPr/>
        </p:nvSpPr>
        <p:spPr>
          <a:xfrm>
            <a:off x="2483768" y="2226568"/>
            <a:ext cx="864096" cy="914400"/>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p:cNvPicPr>
            <a:picLocks noChangeAspect="1" noChangeArrowheads="1"/>
          </p:cNvPicPr>
          <p:nvPr/>
        </p:nvPicPr>
        <p:blipFill>
          <a:blip r:embed="rId4" cstate="print"/>
          <a:srcRect/>
          <a:stretch>
            <a:fillRect/>
          </a:stretch>
        </p:blipFill>
        <p:spPr bwMode="auto">
          <a:xfrm>
            <a:off x="3707904" y="4365104"/>
            <a:ext cx="2589172" cy="1944216"/>
          </a:xfrm>
          <a:prstGeom prst="rect">
            <a:avLst/>
          </a:prstGeom>
          <a:ln w="38100">
            <a:solidFill>
              <a:schemeClr val="bg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P spid="18" grpId="0" animBg="1"/>
      <p:bldP spid="19" grpId="0" animBg="1"/>
      <p:bldP spid="20" grpId="0" animBg="1"/>
      <p:bldP spid="21" grpId="0" animBg="1"/>
      <p:bldP spid="22" grpId="0" animBg="1"/>
      <p:bldP spid="23" grpId="0" animBg="1"/>
      <p:bldP spid="24" grpId="0" animBg="1"/>
      <p:bldP spid="25" grpId="0" animBg="1"/>
      <p:bldP spid="4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TV Lines</a:t>
            </a:r>
            <a:endParaRPr lang="en-US" dirty="0"/>
          </a:p>
        </p:txBody>
      </p:sp>
      <p:grpSp>
        <p:nvGrpSpPr>
          <p:cNvPr id="38" name="Group 37"/>
          <p:cNvGrpSpPr/>
          <p:nvPr/>
        </p:nvGrpSpPr>
        <p:grpSpPr>
          <a:xfrm>
            <a:off x="467544" y="1196752"/>
            <a:ext cx="8280920" cy="3960440"/>
            <a:chOff x="611560" y="1340768"/>
            <a:chExt cx="8280920" cy="3960440"/>
          </a:xfrm>
        </p:grpSpPr>
        <p:sp>
          <p:nvSpPr>
            <p:cNvPr id="5" name="Content Placeholder 2"/>
            <p:cNvSpPr txBox="1">
              <a:spLocks/>
            </p:cNvSpPr>
            <p:nvPr/>
          </p:nvSpPr>
          <p:spPr>
            <a:xfrm>
              <a:off x="611560" y="1340768"/>
              <a:ext cx="8280920" cy="3960440"/>
            </a:xfrm>
            <a:prstGeom prst="rect">
              <a:avLst/>
            </a:prstGeom>
          </p:spPr>
          <p:txBody>
            <a:bodyPr vert="horz" lIns="91440" tIns="45720" rIns="91440" bIns="45720" rtlCol="0">
              <a:normAutofit/>
            </a:bodyPr>
            <a:lstStyle/>
            <a:p>
              <a:pPr marL="342900" indent="-342900">
                <a:spcBef>
                  <a:spcPct val="20000"/>
                </a:spcBef>
              </a:pPr>
              <a:r>
                <a:rPr lang="en-US" sz="2800" dirty="0" smtClean="0"/>
                <a:t>●  TVL </a:t>
              </a:r>
              <a:r>
                <a:rPr lang="en-US" sz="2800" b="1" dirty="0" smtClean="0">
                  <a:solidFill>
                    <a:srgbClr val="0000FF"/>
                  </a:solidFill>
                </a:rPr>
                <a:t>=</a:t>
              </a:r>
              <a:r>
                <a:rPr lang="en-US" sz="2800" b="1" dirty="0" smtClean="0"/>
                <a:t> </a:t>
              </a:r>
              <a:r>
                <a:rPr lang="en-US" sz="2800" dirty="0" smtClean="0"/>
                <a:t>the maximum number of alternating light </a:t>
              </a:r>
              <a:r>
                <a:rPr lang="en-US" sz="2800" b="1" dirty="0" smtClean="0">
                  <a:solidFill>
                    <a:srgbClr val="0000FF"/>
                  </a:solidFill>
                </a:rPr>
                <a:t>+</a:t>
              </a:r>
              <a:r>
                <a:rPr lang="en-US" sz="2800" dirty="0" smtClean="0"/>
                <a:t>  </a:t>
              </a:r>
            </a:p>
            <a:p>
              <a:pPr marL="342900" indent="-342900">
                <a:spcBef>
                  <a:spcPct val="20000"/>
                </a:spcBef>
              </a:pPr>
              <a:r>
                <a:rPr lang="en-US" sz="2800" dirty="0" smtClean="0"/>
                <a:t>               dark lines that can be resolved on the image</a:t>
              </a:r>
              <a:endParaRPr lang="en-US" sz="2800" dirty="0" smtClean="0">
                <a:latin typeface="Calibri" pitchFamily="34" charset="0"/>
                <a:cs typeface="Calibri" pitchFamily="34" charset="0"/>
              </a:endParaRPr>
            </a:p>
            <a:p>
              <a:pPr marL="914400" lvl="0" indent="-914400">
                <a:spcBef>
                  <a:spcPct val="20000"/>
                </a:spcBef>
              </a:pPr>
              <a:r>
                <a:rPr lang="en-US" sz="2800" dirty="0" smtClean="0"/>
                <a:t>           The </a:t>
              </a:r>
              <a:r>
                <a:rPr lang="en-US" sz="2800" b="1" dirty="0" smtClean="0"/>
                <a:t>numeric </a:t>
              </a:r>
              <a:r>
                <a:rPr lang="en-US" sz="2800" dirty="0" smtClean="0"/>
                <a:t>value representing the accumulated    effort </a:t>
              </a:r>
              <a:r>
                <a:rPr lang="en-US" sz="2800" dirty="0" smtClean="0">
                  <a:solidFill>
                    <a:srgbClr val="0000FF"/>
                  </a:solidFill>
                </a:rPr>
                <a:t>=</a:t>
              </a:r>
              <a:r>
                <a:rPr lang="en-US" sz="2800" dirty="0" smtClean="0"/>
                <a:t> </a:t>
              </a:r>
              <a:r>
                <a:rPr lang="en-US" sz="2800" b="1" dirty="0" smtClean="0"/>
                <a:t>lens </a:t>
              </a:r>
              <a:r>
                <a:rPr lang="en-US" sz="2800" b="1" dirty="0" smtClean="0">
                  <a:solidFill>
                    <a:srgbClr val="0000FF"/>
                  </a:solidFill>
                </a:rPr>
                <a:t>+ </a:t>
              </a:r>
              <a:r>
                <a:rPr lang="en-US" sz="2800" b="1" dirty="0" smtClean="0"/>
                <a:t>sensor </a:t>
              </a:r>
              <a:r>
                <a:rPr lang="en-US" sz="2800" b="1" dirty="0" smtClean="0">
                  <a:solidFill>
                    <a:srgbClr val="0000FF"/>
                  </a:solidFill>
                </a:rPr>
                <a:t>+ </a:t>
              </a:r>
              <a:r>
                <a:rPr lang="en-US" sz="2800" b="1" dirty="0" smtClean="0"/>
                <a:t>ISP </a:t>
              </a:r>
              <a:r>
                <a:rPr lang="en-US" sz="2800" b="1" dirty="0" smtClean="0">
                  <a:solidFill>
                    <a:srgbClr val="0000FF"/>
                  </a:solidFill>
                </a:rPr>
                <a:t>+ </a:t>
              </a:r>
              <a:r>
                <a:rPr lang="en-US" sz="2800" b="1" dirty="0" smtClean="0"/>
                <a:t>compression</a:t>
              </a:r>
            </a:p>
            <a:p>
              <a:pPr marL="342900" lvl="0" indent="-342900">
                <a:spcBef>
                  <a:spcPct val="20000"/>
                </a:spcBef>
              </a:pPr>
              <a:r>
                <a:rPr kumimoji="0" lang="en-US" sz="2800" b="1" i="0" u="none" strike="noStrike" kern="1200" cap="none" spc="0" normalizeH="0" baseline="0" noProof="0" dirty="0" smtClean="0">
                  <a:ln>
                    <a:noFill/>
                  </a:ln>
                  <a:solidFill>
                    <a:schemeClr val="tx1"/>
                  </a:solidFill>
                  <a:effectLst/>
                  <a:uLnTx/>
                  <a:uFillTx/>
                  <a:latin typeface="+mn-lt"/>
                  <a:ea typeface="+mn-ea"/>
                  <a:cs typeface="+mn-cs"/>
                </a:rPr>
                <a:t>          </a:t>
              </a:r>
              <a:r>
                <a:rPr lang="en-US" sz="2800" b="1" dirty="0" smtClean="0"/>
                <a:t> </a:t>
              </a:r>
              <a:r>
                <a:rPr lang="en-US" sz="2800" dirty="0" smtClean="0">
                  <a:latin typeface="Calibri" pitchFamily="34" charset="0"/>
                  <a:cs typeface="Calibri" pitchFamily="34" charset="0"/>
                </a:rPr>
                <a:t>Practical for both analog CCTV and IP surveillance</a:t>
              </a:r>
              <a:endParaRPr kumimoji="0" lang="en-US" sz="280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sp>
          <p:nvSpPr>
            <p:cNvPr id="6" name="Right Arrow 5"/>
            <p:cNvSpPr/>
            <p:nvPr/>
          </p:nvSpPr>
          <p:spPr>
            <a:xfrm>
              <a:off x="1043608" y="2492896"/>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7" name="Right Arrow 6"/>
            <p:cNvSpPr/>
            <p:nvPr/>
          </p:nvSpPr>
          <p:spPr>
            <a:xfrm>
              <a:off x="1043608" y="3429000"/>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grpSp>
      <p:sp>
        <p:nvSpPr>
          <p:cNvPr id="17" name="Content Placeholder 2"/>
          <p:cNvSpPr txBox="1">
            <a:spLocks/>
          </p:cNvSpPr>
          <p:nvPr/>
        </p:nvSpPr>
        <p:spPr>
          <a:xfrm>
            <a:off x="539552" y="3284984"/>
            <a:ext cx="8208912" cy="1440160"/>
          </a:xfrm>
          <a:prstGeom prst="rect">
            <a:avLst/>
          </a:prstGeom>
        </p:spPr>
        <p:txBody>
          <a:bodyPr vert="horz" lIns="91440" tIns="45720" rIns="91440" bIns="45720" rtlCol="0">
            <a:normAutofit/>
          </a:bodyPr>
          <a:lstStyle/>
          <a:p>
            <a:pPr marL="1543050" lvl="0" indent="-1543050">
              <a:spcBef>
                <a:spcPct val="20000"/>
              </a:spcBef>
            </a:pPr>
            <a:endParaRPr kumimoji="0" lang="en-US" sz="2800" i="0" u="none" strike="noStrike" kern="1200" cap="none" spc="0" normalizeH="0" baseline="0" noProof="0" dirty="0" smtClean="0">
              <a:ln>
                <a:noFill/>
              </a:ln>
              <a:solidFill>
                <a:schemeClr val="tx1"/>
              </a:solidFill>
              <a:effectLst/>
              <a:uLnTx/>
              <a:uFillTx/>
              <a:latin typeface="Calibri" pitchFamily="34" charset="0"/>
              <a:cs typeface="Calibri" pitchFamily="34" charset="0"/>
            </a:endParaRPr>
          </a:p>
        </p:txBody>
      </p:sp>
      <p:sp>
        <p:nvSpPr>
          <p:cNvPr id="19" name="Rectangle 18"/>
          <p:cNvSpPr/>
          <p:nvPr/>
        </p:nvSpPr>
        <p:spPr>
          <a:xfrm>
            <a:off x="1115616" y="3789040"/>
            <a:ext cx="3888432" cy="1440160"/>
          </a:xfrm>
          <a:prstGeom prst="rect">
            <a:avLst/>
          </a:prstGeom>
          <a:solidFill>
            <a:schemeClr val="bg1"/>
          </a:solidFill>
          <a:ln>
            <a:noFill/>
          </a:ln>
          <a:effectLst>
            <a:outerShdw blurRad="292100" dist="139700" dir="2700000" algn="tl" rotWithShape="0">
              <a:srgbClr val="333333">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u="sng" dirty="0" smtClean="0">
                <a:solidFill>
                  <a:schemeClr val="tx1"/>
                </a:solidFill>
                <a:latin typeface="Arial Black" pitchFamily="34" charset="0"/>
              </a:rPr>
              <a:t>Example</a:t>
            </a:r>
          </a:p>
          <a:p>
            <a:r>
              <a:rPr lang="de-DE" sz="2000" dirty="0" smtClean="0">
                <a:solidFill>
                  <a:schemeClr val="tx1"/>
                </a:solidFill>
              </a:rPr>
              <a:t>400 TV Lines</a:t>
            </a:r>
            <a:r>
              <a:rPr lang="en-US" sz="2000" dirty="0" smtClean="0">
                <a:solidFill>
                  <a:schemeClr val="tx1"/>
                </a:solidFill>
              </a:rPr>
              <a:t> </a:t>
            </a:r>
          </a:p>
          <a:p>
            <a:r>
              <a:rPr lang="en-US" sz="2000" dirty="0" smtClean="0">
                <a:solidFill>
                  <a:schemeClr val="tx1"/>
                </a:solidFill>
              </a:rPr>
              <a:t>=200 distinct vertical dark lines + 200 distinct vertical white lines</a:t>
            </a:r>
            <a:endParaRPr lang="en-US" sz="2000" dirty="0">
              <a:solidFill>
                <a:schemeClr val="tx1"/>
              </a:solidFill>
            </a:endParaRPr>
          </a:p>
        </p:txBody>
      </p:sp>
      <p:grpSp>
        <p:nvGrpSpPr>
          <p:cNvPr id="36" name="Group 35"/>
          <p:cNvGrpSpPr/>
          <p:nvPr/>
        </p:nvGrpSpPr>
        <p:grpSpPr>
          <a:xfrm>
            <a:off x="6084168" y="3501008"/>
            <a:ext cx="2268848" cy="1944216"/>
            <a:chOff x="6695640" y="4005064"/>
            <a:chExt cx="2268848" cy="1944216"/>
          </a:xfrm>
        </p:grpSpPr>
        <p:grpSp>
          <p:nvGrpSpPr>
            <p:cNvPr id="34" name="Group 33"/>
            <p:cNvGrpSpPr/>
            <p:nvPr/>
          </p:nvGrpSpPr>
          <p:grpSpPr>
            <a:xfrm>
              <a:off x="7131106" y="4403546"/>
              <a:ext cx="1833382" cy="1545734"/>
              <a:chOff x="7084256" y="4437112"/>
              <a:chExt cx="1664208" cy="1316736"/>
            </a:xfrm>
          </p:grpSpPr>
          <p:pic>
            <p:nvPicPr>
              <p:cNvPr id="33" name="Picture 2"/>
              <p:cNvPicPr>
                <a:picLocks noChangeArrowheads="1"/>
              </p:cNvPicPr>
              <p:nvPr/>
            </p:nvPicPr>
            <p:blipFill>
              <a:blip r:embed="rId3" cstate="print"/>
              <a:srcRect/>
              <a:stretch>
                <a:fillRect/>
              </a:stretch>
            </p:blipFill>
            <p:spPr bwMode="auto">
              <a:xfrm>
                <a:off x="7092281" y="4473672"/>
                <a:ext cx="1600200" cy="1188720"/>
              </a:xfrm>
              <a:prstGeom prst="rect">
                <a:avLst/>
              </a:prstGeom>
              <a:ln w="38100">
                <a:solidFill>
                  <a:schemeClr val="bg1"/>
                </a:solidFill>
              </a:ln>
              <a:effectLst>
                <a:outerShdw blurRad="292100" dist="139700" dir="2700000" algn="tl" rotWithShape="0">
                  <a:srgbClr val="333333">
                    <a:alpha val="65000"/>
                  </a:srgbClr>
                </a:outerShdw>
              </a:effectLst>
            </p:spPr>
          </p:pic>
          <p:pic>
            <p:nvPicPr>
              <p:cNvPr id="2051" name="Picture 3"/>
              <p:cNvPicPr>
                <a:picLocks noChangeArrowheads="1"/>
              </p:cNvPicPr>
              <p:nvPr/>
            </p:nvPicPr>
            <p:blipFill>
              <a:blip r:embed="rId4" cstate="print">
                <a:clrChange>
                  <a:clrFrom>
                    <a:srgbClr val="FFFFFF"/>
                  </a:clrFrom>
                  <a:clrTo>
                    <a:srgbClr val="FFFFFF">
                      <a:alpha val="0"/>
                    </a:srgbClr>
                  </a:clrTo>
                </a:clrChange>
              </a:blip>
              <a:srcRect l="25689" t="14632"/>
              <a:stretch>
                <a:fillRect/>
              </a:stretch>
            </p:blipFill>
            <p:spPr bwMode="auto">
              <a:xfrm rot="5400000">
                <a:off x="7257992" y="4263376"/>
                <a:ext cx="1316736" cy="1664208"/>
              </a:xfrm>
              <a:prstGeom prst="rect">
                <a:avLst/>
              </a:prstGeom>
              <a:noFill/>
              <a:ln w="9525">
                <a:noFill/>
                <a:miter lim="800000"/>
                <a:headEnd/>
                <a:tailEnd/>
              </a:ln>
            </p:spPr>
          </p:pic>
        </p:grpSp>
        <p:cxnSp>
          <p:nvCxnSpPr>
            <p:cNvPr id="12" name="Straight Connector 11"/>
            <p:cNvCxnSpPr/>
            <p:nvPr/>
          </p:nvCxnSpPr>
          <p:spPr>
            <a:xfrm rot="5400000">
              <a:off x="8765267" y="4258657"/>
              <a:ext cx="33812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6923218" y="4258657"/>
              <a:ext cx="338125"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10800000">
              <a:off x="7092280" y="4319053"/>
              <a:ext cx="1824543" cy="18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6695640" y="4427720"/>
              <a:ext cx="3966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5400000" flipH="1" flipV="1">
              <a:off x="6321670" y="5124572"/>
              <a:ext cx="1395454" cy="1749"/>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rot="10800000">
              <a:off x="6695640" y="5864786"/>
              <a:ext cx="39664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rot="16200000">
              <a:off x="6440873" y="4875218"/>
              <a:ext cx="929844" cy="372970"/>
            </a:xfrm>
            <a:prstGeom prst="rect">
              <a:avLst/>
            </a:prstGeom>
            <a:noFill/>
          </p:spPr>
          <p:txBody>
            <a:bodyPr wrap="square" rtlCol="0">
              <a:spAutoFit/>
            </a:bodyPr>
            <a:lstStyle/>
            <a:p>
              <a:r>
                <a:rPr lang="en-US" sz="1600" dirty="0" smtClean="0"/>
                <a:t>Height</a:t>
              </a:r>
              <a:endParaRPr lang="en-US" sz="1600" dirty="0"/>
            </a:p>
          </p:txBody>
        </p:sp>
        <p:sp>
          <p:nvSpPr>
            <p:cNvPr id="31" name="TextBox 30"/>
            <p:cNvSpPr txBox="1"/>
            <p:nvPr/>
          </p:nvSpPr>
          <p:spPr>
            <a:xfrm>
              <a:off x="7596336" y="4005064"/>
              <a:ext cx="872608" cy="397433"/>
            </a:xfrm>
            <a:prstGeom prst="rect">
              <a:avLst/>
            </a:prstGeom>
            <a:noFill/>
          </p:spPr>
          <p:txBody>
            <a:bodyPr wrap="square" rtlCol="0">
              <a:spAutoFit/>
            </a:bodyPr>
            <a:lstStyle/>
            <a:p>
              <a:r>
                <a:rPr lang="en-US" sz="1600" dirty="0" smtClean="0"/>
                <a:t>Width</a:t>
              </a:r>
              <a:endParaRPr lang="en-US" sz="1600" dirty="0"/>
            </a:p>
          </p:txBody>
        </p:sp>
      </p:grpSp>
      <p:sp>
        <p:nvSpPr>
          <p:cNvPr id="39" name="Content Placeholder 2"/>
          <p:cNvSpPr txBox="1">
            <a:spLocks/>
          </p:cNvSpPr>
          <p:nvPr/>
        </p:nvSpPr>
        <p:spPr>
          <a:xfrm>
            <a:off x="542465" y="5373216"/>
            <a:ext cx="8782063" cy="1412777"/>
          </a:xfrm>
          <a:prstGeom prst="rect">
            <a:avLst/>
          </a:prstGeom>
        </p:spPr>
        <p:txBody>
          <a:bodyPr vert="horz" lIns="91440" tIns="45720" rIns="91440" bIns="45720" rtlCol="0">
            <a:normAutofit/>
          </a:bodyPr>
          <a:lstStyle/>
          <a:p>
            <a:pPr marL="342900" lvl="0" indent="-342900">
              <a:spcBef>
                <a:spcPct val="20000"/>
              </a:spcBef>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Higher number of TVLs</a:t>
            </a:r>
          </a:p>
          <a:p>
            <a:pPr marL="342900" lvl="0" indent="-342900">
              <a:spcBef>
                <a:spcPct val="20000"/>
              </a:spcBef>
            </a:pPr>
            <a:r>
              <a:rPr lang="en-US" sz="2800" b="1" dirty="0" smtClean="0">
                <a:solidFill>
                  <a:srgbClr val="0000FF"/>
                </a:solidFill>
              </a:rPr>
              <a:t>   =</a:t>
            </a:r>
            <a:r>
              <a:rPr lang="en-US" sz="2800" dirty="0" smtClean="0">
                <a:solidFill>
                  <a:srgbClr val="0000FF"/>
                </a:solidFill>
              </a:rPr>
              <a:t> </a:t>
            </a:r>
            <a:r>
              <a:rPr lang="en-US" sz="2800" dirty="0" smtClean="0"/>
              <a:t>More detailed and clear image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9"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Measure the TVL Value</a:t>
            </a:r>
            <a:endParaRPr lang="en-US" dirty="0"/>
          </a:p>
        </p:txBody>
      </p:sp>
      <p:sp>
        <p:nvSpPr>
          <p:cNvPr id="3" name="Content Placeholder 2"/>
          <p:cNvSpPr>
            <a:spLocks noGrp="1"/>
          </p:cNvSpPr>
          <p:nvPr>
            <p:ph idx="1"/>
          </p:nvPr>
        </p:nvSpPr>
        <p:spPr>
          <a:xfrm>
            <a:off x="251520" y="1168152"/>
            <a:ext cx="8219256" cy="388640"/>
          </a:xfrm>
        </p:spPr>
        <p:txBody>
          <a:bodyPr>
            <a:noAutofit/>
          </a:bodyPr>
          <a:lstStyle/>
          <a:p>
            <a:pPr>
              <a:buNone/>
            </a:pPr>
            <a:r>
              <a:rPr lang="en-US" sz="2800" dirty="0" smtClean="0">
                <a:solidFill>
                  <a:srgbClr val="FF0000"/>
                </a:solidFill>
              </a:rPr>
              <a:t>You only need the 4</a:t>
            </a:r>
            <a:r>
              <a:rPr lang="en-US" sz="2800" dirty="0" smtClean="0"/>
              <a:t> things</a:t>
            </a:r>
            <a:r>
              <a:rPr lang="en-US" dirty="0" smtClean="0"/>
              <a:t>:</a:t>
            </a:r>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endParaRPr lang="en-US" sz="2000" dirty="0" smtClean="0"/>
          </a:p>
          <a:p>
            <a:pPr>
              <a:buNone/>
            </a:pPr>
            <a:r>
              <a:rPr lang="en-US" sz="2000" dirty="0" smtClean="0"/>
              <a:t>       </a:t>
            </a:r>
          </a:p>
          <a:p>
            <a:pPr>
              <a:buNone/>
            </a:pPr>
            <a:r>
              <a:rPr lang="en-US" sz="2000" b="1" dirty="0" smtClean="0"/>
              <a:t> </a:t>
            </a:r>
            <a:endParaRPr lang="en-US" sz="2000" b="1" dirty="0"/>
          </a:p>
        </p:txBody>
      </p:sp>
      <p:sp>
        <p:nvSpPr>
          <p:cNvPr id="7" name="TextBox 6"/>
          <p:cNvSpPr txBox="1"/>
          <p:nvPr/>
        </p:nvSpPr>
        <p:spPr>
          <a:xfrm>
            <a:off x="1187624" y="3356992"/>
            <a:ext cx="7740352" cy="1384995"/>
          </a:xfrm>
          <a:prstGeom prst="rect">
            <a:avLst/>
          </a:prstGeom>
          <a:noFill/>
        </p:spPr>
        <p:txBody>
          <a:bodyPr wrap="square" rtlCol="0">
            <a:spAutoFit/>
          </a:bodyPr>
          <a:lstStyle/>
          <a:p>
            <a:r>
              <a:rPr lang="en-US" sz="2800" dirty="0" smtClean="0">
                <a:latin typeface="Calibri" pitchFamily="34" charset="0"/>
                <a:cs typeface="Calibri" pitchFamily="34" charset="0"/>
              </a:rPr>
              <a:t> 4. A </a:t>
            </a:r>
            <a:r>
              <a:rPr lang="en-US" sz="2800" b="1" dirty="0" smtClean="0">
                <a:latin typeface="Calibri" pitchFamily="34" charset="0"/>
                <a:cs typeface="Calibri" pitchFamily="34" charset="0"/>
              </a:rPr>
              <a:t>TVL checker software </a:t>
            </a:r>
          </a:p>
          <a:p>
            <a:r>
              <a:rPr lang="en-US" sz="2800" b="1" dirty="0" smtClean="0">
                <a:latin typeface="Calibri" pitchFamily="34" charset="0"/>
                <a:cs typeface="Calibri" pitchFamily="34" charset="0"/>
              </a:rPr>
              <a:t>     (e.g.</a:t>
            </a:r>
            <a:r>
              <a:rPr lang="en-US" sz="2800" dirty="0" smtClean="0">
                <a:latin typeface="Calibri" pitchFamily="34" charset="0"/>
                <a:cs typeface="Calibri" pitchFamily="34" charset="0"/>
              </a:rPr>
              <a:t> </a:t>
            </a:r>
            <a:r>
              <a:rPr lang="en-US" sz="2000" dirty="0" smtClean="0">
                <a:solidFill>
                  <a:srgbClr val="0000FF"/>
                </a:solidFill>
              </a:rPr>
              <a:t>Olympus </a:t>
            </a:r>
            <a:r>
              <a:rPr lang="en-US" sz="2000" dirty="0" err="1" smtClean="0">
                <a:solidFill>
                  <a:srgbClr val="0000FF"/>
                </a:solidFill>
              </a:rPr>
              <a:t>Hyres</a:t>
            </a:r>
            <a:r>
              <a:rPr lang="en-US" sz="2000" dirty="0" smtClean="0">
                <a:solidFill>
                  <a:srgbClr val="0000FF"/>
                </a:solidFill>
              </a:rPr>
              <a:t> 3.1</a:t>
            </a:r>
            <a:r>
              <a:rPr lang="en-US" sz="2800" dirty="0" smtClean="0">
                <a:latin typeface="Calibri" pitchFamily="34" charset="0"/>
                <a:cs typeface="Calibri" pitchFamily="34" charset="0"/>
              </a:rPr>
              <a:t>)</a:t>
            </a:r>
          </a:p>
          <a:p>
            <a:r>
              <a:rPr lang="en-US" sz="2800" b="1" dirty="0" smtClean="0"/>
              <a:t>     </a:t>
            </a:r>
            <a:endParaRPr lang="en-US" sz="2800" dirty="0"/>
          </a:p>
        </p:txBody>
      </p:sp>
      <p:sp>
        <p:nvSpPr>
          <p:cNvPr id="11" name="TextBox 10"/>
          <p:cNvSpPr txBox="1"/>
          <p:nvPr/>
        </p:nvSpPr>
        <p:spPr>
          <a:xfrm>
            <a:off x="1187624" y="1628800"/>
            <a:ext cx="4320480" cy="523220"/>
          </a:xfrm>
          <a:prstGeom prst="rect">
            <a:avLst/>
          </a:prstGeom>
          <a:noFill/>
        </p:spPr>
        <p:txBody>
          <a:bodyPr wrap="square" rtlCol="0">
            <a:spAutoFit/>
          </a:bodyPr>
          <a:lstStyle/>
          <a:p>
            <a:r>
              <a:rPr lang="en-US" sz="2800" dirty="0" smtClean="0">
                <a:latin typeface="Calibri" pitchFamily="34" charset="0"/>
                <a:cs typeface="Calibri" pitchFamily="34" charset="0"/>
              </a:rPr>
              <a:t> 1. Your </a:t>
            </a:r>
            <a:r>
              <a:rPr lang="en-US" sz="2800" b="1" dirty="0" smtClean="0">
                <a:latin typeface="Calibri" pitchFamily="34" charset="0"/>
                <a:cs typeface="Calibri" pitchFamily="34" charset="0"/>
              </a:rPr>
              <a:t>camera</a:t>
            </a:r>
            <a:endParaRPr lang="en-US" sz="2800" b="1" dirty="0"/>
          </a:p>
        </p:txBody>
      </p:sp>
      <p:sp>
        <p:nvSpPr>
          <p:cNvPr id="12" name="TextBox 11"/>
          <p:cNvSpPr txBox="1"/>
          <p:nvPr/>
        </p:nvSpPr>
        <p:spPr>
          <a:xfrm>
            <a:off x="1187624" y="2761764"/>
            <a:ext cx="4320480" cy="523220"/>
          </a:xfrm>
          <a:prstGeom prst="rect">
            <a:avLst/>
          </a:prstGeom>
          <a:noFill/>
        </p:spPr>
        <p:txBody>
          <a:bodyPr wrap="square" rtlCol="0">
            <a:spAutoFit/>
          </a:bodyPr>
          <a:lstStyle/>
          <a:p>
            <a:r>
              <a:rPr lang="en-US" sz="2800" dirty="0" smtClean="0">
                <a:latin typeface="Calibri" pitchFamily="34" charset="0"/>
                <a:cs typeface="Calibri" pitchFamily="34" charset="0"/>
              </a:rPr>
              <a:t> 3. A </a:t>
            </a:r>
            <a:r>
              <a:rPr lang="en-US" sz="2800" b="1" dirty="0" smtClean="0">
                <a:latin typeface="Calibri" pitchFamily="34" charset="0"/>
                <a:cs typeface="Calibri" pitchFamily="34" charset="0"/>
              </a:rPr>
              <a:t>PC</a:t>
            </a:r>
            <a:endParaRPr lang="en-US" sz="2800" b="1" dirty="0"/>
          </a:p>
        </p:txBody>
      </p:sp>
      <p:pic>
        <p:nvPicPr>
          <p:cNvPr id="1026" name="Picture 2"/>
          <p:cNvPicPr>
            <a:picLocks noChangeAspect="1" noChangeArrowheads="1"/>
          </p:cNvPicPr>
          <p:nvPr/>
        </p:nvPicPr>
        <p:blipFill>
          <a:blip r:embed="rId3" cstate="print">
            <a:clrChange>
              <a:clrFrom>
                <a:srgbClr val="959595"/>
              </a:clrFrom>
              <a:clrTo>
                <a:srgbClr val="959595">
                  <a:alpha val="0"/>
                </a:srgbClr>
              </a:clrTo>
            </a:clrChange>
          </a:blip>
          <a:srcRect l="22137" t="27562" r="20306" b="11501"/>
          <a:stretch>
            <a:fillRect/>
          </a:stretch>
        </p:blipFill>
        <p:spPr bwMode="auto">
          <a:xfrm>
            <a:off x="6328995" y="1700808"/>
            <a:ext cx="2419469" cy="144016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259632" y="2185700"/>
            <a:ext cx="6696744" cy="523220"/>
          </a:xfrm>
          <a:prstGeom prst="rect">
            <a:avLst/>
          </a:prstGeom>
          <a:noFill/>
        </p:spPr>
        <p:txBody>
          <a:bodyPr wrap="square" rtlCol="0">
            <a:spAutoFit/>
          </a:bodyPr>
          <a:lstStyle/>
          <a:p>
            <a:pPr>
              <a:buNone/>
            </a:pPr>
            <a:r>
              <a:rPr lang="en-US" sz="2800" dirty="0" smtClean="0">
                <a:latin typeface="Calibri" pitchFamily="34" charset="0"/>
                <a:cs typeface="Calibri" pitchFamily="34" charset="0"/>
              </a:rPr>
              <a:t>2. A </a:t>
            </a:r>
            <a:r>
              <a:rPr lang="en-US" sz="2800" b="1" dirty="0" smtClean="0">
                <a:latin typeface="Calibri" pitchFamily="34" charset="0"/>
                <a:cs typeface="Calibri" pitchFamily="34" charset="0"/>
              </a:rPr>
              <a:t>printed TVL resolution chart</a:t>
            </a:r>
            <a:endParaRPr lang="en-US" sz="2800" dirty="0" smtClean="0">
              <a:latin typeface="Calibri" pitchFamily="34" charset="0"/>
              <a:cs typeface="Calibri" pitchFamily="34" charset="0"/>
            </a:endParaRPr>
          </a:p>
        </p:txBody>
      </p:sp>
      <p:sp>
        <p:nvSpPr>
          <p:cNvPr id="17" name="TextBox 16"/>
          <p:cNvSpPr txBox="1"/>
          <p:nvPr/>
        </p:nvSpPr>
        <p:spPr>
          <a:xfrm>
            <a:off x="7020272" y="3140968"/>
            <a:ext cx="1944216" cy="400110"/>
          </a:xfrm>
          <a:prstGeom prst="rect">
            <a:avLst/>
          </a:prstGeom>
          <a:noFill/>
        </p:spPr>
        <p:txBody>
          <a:bodyPr wrap="square" rtlCol="0">
            <a:spAutoFit/>
          </a:bodyPr>
          <a:lstStyle/>
          <a:p>
            <a:r>
              <a:rPr lang="en-US" sz="2000" dirty="0" smtClean="0">
                <a:solidFill>
                  <a:srgbClr val="0000FF"/>
                </a:solidFill>
              </a:rPr>
              <a:t>ISO 12233</a:t>
            </a:r>
            <a:endParaRPr lang="en-US" sz="2000" dirty="0">
              <a:solidFill>
                <a:srgbClr val="0000FF"/>
              </a:solidFill>
            </a:endParaRPr>
          </a:p>
        </p:txBody>
      </p:sp>
      <p:pic>
        <p:nvPicPr>
          <p:cNvPr id="13" name="Picture 5"/>
          <p:cNvPicPr>
            <a:picLocks noChangeAspect="1" noChangeArrowheads="1"/>
          </p:cNvPicPr>
          <p:nvPr/>
        </p:nvPicPr>
        <p:blipFill>
          <a:blip r:embed="rId4" cstate="print">
            <a:clrChange>
              <a:clrFrom>
                <a:srgbClr val="959595"/>
              </a:clrFrom>
              <a:clrTo>
                <a:srgbClr val="959595">
                  <a:alpha val="0"/>
                </a:srgbClr>
              </a:clrTo>
            </a:clrChange>
          </a:blip>
          <a:srcRect t="1341" r="3509" b="51187"/>
          <a:stretch>
            <a:fillRect/>
          </a:stretch>
        </p:blipFill>
        <p:spPr bwMode="auto">
          <a:xfrm>
            <a:off x="6588224" y="3789040"/>
            <a:ext cx="1920240" cy="160905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2852936"/>
            <a:ext cx="8229600" cy="1143000"/>
          </a:xfrm>
        </p:spPr>
        <p:txBody>
          <a:bodyPr/>
          <a:lstStyle/>
          <a:p>
            <a:r>
              <a:rPr lang="en-US" dirty="0" smtClean="0"/>
              <a:t>Conclusion</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74638"/>
            <a:ext cx="8686800" cy="1143000"/>
          </a:xfrm>
        </p:spPr>
        <p:txBody>
          <a:bodyPr>
            <a:normAutofit/>
          </a:bodyPr>
          <a:lstStyle/>
          <a:p>
            <a:pPr marL="342900" lvl="0" indent="-342900">
              <a:spcBef>
                <a:spcPct val="20000"/>
              </a:spcBef>
              <a:defRPr/>
            </a:pPr>
            <a:r>
              <a:rPr lang="en-US" dirty="0" smtClean="0"/>
              <a:t>Important Facts about Video Quality</a:t>
            </a:r>
            <a:endParaRPr lang="en-US" sz="4800" dirty="0" smtClean="0">
              <a:solidFill>
                <a:srgbClr val="0000FF"/>
              </a:solidFill>
            </a:endParaRPr>
          </a:p>
        </p:txBody>
      </p:sp>
      <p:sp>
        <p:nvSpPr>
          <p:cNvPr id="7" name="Content Placeholder 2"/>
          <p:cNvSpPr txBox="1">
            <a:spLocks/>
          </p:cNvSpPr>
          <p:nvPr/>
        </p:nvSpPr>
        <p:spPr>
          <a:xfrm>
            <a:off x="467544" y="1340768"/>
            <a:ext cx="8604448" cy="604664"/>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i="0" u="none" strike="noStrike" kern="1200" cap="none" spc="0" normalizeH="0" baseline="0" noProof="0" dirty="0" smtClean="0">
              <a:ln>
                <a:noFill/>
              </a:ln>
              <a:solidFill>
                <a:srgbClr val="0000FF"/>
              </a:solidFill>
              <a:effectLst/>
              <a:uLnTx/>
              <a:uFillTx/>
              <a:latin typeface="+mn-lt"/>
              <a:ea typeface="+mn-ea"/>
              <a:cs typeface="+mn-cs"/>
            </a:endParaRPr>
          </a:p>
        </p:txBody>
      </p:sp>
      <p:sp>
        <p:nvSpPr>
          <p:cNvPr id="15" name="Content Placeholder 2"/>
          <p:cNvSpPr txBox="1">
            <a:spLocks/>
          </p:cNvSpPr>
          <p:nvPr/>
        </p:nvSpPr>
        <p:spPr>
          <a:xfrm>
            <a:off x="467544" y="1441376"/>
            <a:ext cx="8064896" cy="1296144"/>
          </a:xfrm>
          <a:prstGeom prst="rect">
            <a:avLst/>
          </a:prstGeom>
        </p:spPr>
        <p:txBody>
          <a:bodyPr vert="horz" lIns="91440" tIns="45720" rIns="91440" bIns="45720" rtlCol="0">
            <a:normAutofit/>
          </a:bodyPr>
          <a:lstStyle/>
          <a:p>
            <a:pPr marL="342900" indent="-342900">
              <a:spcBef>
                <a:spcPct val="20000"/>
              </a:spcBef>
            </a:pPr>
            <a:r>
              <a:rPr lang="en-US" sz="2800" dirty="0" smtClean="0"/>
              <a:t>●</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High megapixels promise more details to be included in an image</a:t>
            </a:r>
          </a:p>
          <a:p>
            <a:pPr marL="342900" lvl="0" indent="-342900">
              <a:spcBef>
                <a:spcPct val="20000"/>
              </a:spcBef>
            </a:pPr>
            <a:endParaRPr kumimoji="0" lang="en-US" sz="3200" b="1" i="0" u="none" strike="noStrike" kern="1200" cap="none" spc="0" normalizeH="0" baseline="0" noProof="0" dirty="0" smtClean="0">
              <a:ln>
                <a:noFill/>
              </a:ln>
              <a:solidFill>
                <a:srgbClr val="0000FF"/>
              </a:solidFill>
              <a:effectLst/>
              <a:uLnTx/>
              <a:uFillTx/>
              <a:latin typeface="+mn-lt"/>
              <a:ea typeface="+mn-ea"/>
              <a:cs typeface="+mn-cs"/>
            </a:endParaRPr>
          </a:p>
        </p:txBody>
      </p:sp>
      <p:grpSp>
        <p:nvGrpSpPr>
          <p:cNvPr id="21" name="Group 20"/>
          <p:cNvGrpSpPr/>
          <p:nvPr/>
        </p:nvGrpSpPr>
        <p:grpSpPr>
          <a:xfrm>
            <a:off x="518864" y="3673624"/>
            <a:ext cx="8229600" cy="2348880"/>
            <a:chOff x="518864" y="4509120"/>
            <a:chExt cx="8229600" cy="2260848"/>
          </a:xfrm>
        </p:grpSpPr>
        <p:sp>
          <p:nvSpPr>
            <p:cNvPr id="8" name="Content Placeholder 2"/>
            <p:cNvSpPr txBox="1">
              <a:spLocks/>
            </p:cNvSpPr>
            <p:nvPr/>
          </p:nvSpPr>
          <p:spPr>
            <a:xfrm>
              <a:off x="518864" y="4509120"/>
              <a:ext cx="8229600" cy="2260848"/>
            </a:xfrm>
            <a:prstGeom prst="rect">
              <a:avLst/>
            </a:prstGeom>
          </p:spPr>
          <p:txBody>
            <a:bodyPr vert="horz" lIns="91440" tIns="45720" rIns="91440" bIns="45720" rtlCol="0">
              <a:normAutofit/>
            </a:bodyPr>
            <a:lstStyle/>
            <a:p>
              <a:pPr marL="342900" lvl="0" indent="-342900">
                <a:spcBef>
                  <a:spcPct val="20000"/>
                </a:spcBef>
              </a:pPr>
              <a:r>
                <a:rPr lang="en-US" sz="2800" dirty="0" smtClean="0"/>
                <a:t>●</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TVL</a:t>
              </a:r>
              <a:r>
                <a:rPr kumimoji="0" lang="en-US" sz="2800" b="1" i="0" u="none" strike="noStrike" kern="1200" cap="none" spc="0" normalizeH="0" baseline="0" noProof="0" dirty="0" smtClean="0">
                  <a:ln>
                    <a:noFill/>
                  </a:ln>
                  <a:solidFill>
                    <a:srgbClr val="0000FF"/>
                  </a:solidFill>
                  <a:effectLst/>
                  <a:uLnTx/>
                  <a:uFillTx/>
                  <a:latin typeface="+mn-lt"/>
                  <a:ea typeface="+mn-ea"/>
                  <a:cs typeface="+mn-cs"/>
                </a:rPr>
                <a:t>=</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true measurement of  final video quality</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p>
            <a:p>
              <a:pPr marL="342900" lvl="0" indent="-342900">
                <a:spcBef>
                  <a:spcPct val="20000"/>
                </a:spcBef>
              </a:pPr>
              <a:r>
                <a:rPr lang="en-US" sz="2800" dirty="0" smtClean="0"/>
                <a:t>          </a:t>
              </a:r>
              <a:r>
                <a:rPr lang="en-US" sz="2800" b="1" dirty="0" smtClean="0"/>
                <a:t>Fair</a:t>
              </a:r>
              <a:r>
                <a:rPr lang="en-US" sz="2800" dirty="0" smtClean="0"/>
                <a:t> and </a:t>
              </a:r>
              <a:r>
                <a:rPr lang="en-US" sz="2800" b="1" dirty="0" smtClean="0"/>
                <a:t>Accurate</a:t>
              </a:r>
            </a:p>
            <a:p>
              <a:pPr marL="342900" lvl="0" indent="-342900">
                <a:spcBef>
                  <a:spcPct val="20000"/>
                </a:spcBef>
              </a:pPr>
              <a:r>
                <a:rPr kumimoji="0" lang="en-US" sz="2800" i="0" u="none" strike="noStrike" kern="1200" cap="none" spc="0" normalizeH="0" baseline="0" noProof="0" dirty="0" smtClean="0">
                  <a:ln>
                    <a:noFill/>
                  </a:ln>
                  <a:effectLst/>
                  <a:uLnTx/>
                  <a:uFillTx/>
                  <a:latin typeface="+mn-lt"/>
                  <a:ea typeface="+mn-ea"/>
                  <a:cs typeface="+mn-cs"/>
                </a:rPr>
                <a:t>          TVL testing is affordable and simple</a:t>
              </a:r>
            </a:p>
          </p:txBody>
        </p:sp>
        <p:sp>
          <p:nvSpPr>
            <p:cNvPr id="5" name="Right Arrow 4"/>
            <p:cNvSpPr/>
            <p:nvPr/>
          </p:nvSpPr>
          <p:spPr>
            <a:xfrm>
              <a:off x="899592" y="5661248"/>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sp>
          <p:nvSpPr>
            <p:cNvPr id="17" name="Right Arrow 16"/>
            <p:cNvSpPr/>
            <p:nvPr/>
          </p:nvSpPr>
          <p:spPr>
            <a:xfrm>
              <a:off x="899592" y="5157192"/>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grpSp>
      <p:sp>
        <p:nvSpPr>
          <p:cNvPr id="20" name="Content Placeholder 2"/>
          <p:cNvSpPr txBox="1">
            <a:spLocks/>
          </p:cNvSpPr>
          <p:nvPr/>
        </p:nvSpPr>
        <p:spPr>
          <a:xfrm>
            <a:off x="70992" y="2564904"/>
            <a:ext cx="9073008" cy="1296144"/>
          </a:xfrm>
          <a:prstGeom prst="rect">
            <a:avLst/>
          </a:prstGeom>
        </p:spPr>
        <p:txBody>
          <a:bodyPr vert="horz" lIns="91440" tIns="45720" rIns="91440" bIns="45720" rtlCol="0">
            <a:normAutofit/>
          </a:bodyPr>
          <a:lstStyle/>
          <a:p>
            <a:pPr marL="342900" indent="-342900">
              <a:lnSpc>
                <a:spcPts val="3300"/>
              </a:lnSpc>
              <a:spcBef>
                <a:spcPct val="20000"/>
              </a:spcBef>
            </a:pPr>
            <a:r>
              <a:rPr lang="en-US" sz="2800" dirty="0" smtClean="0"/>
              <a:t>●</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High definition visual outcome</a:t>
            </a:r>
          </a:p>
          <a:p>
            <a:pPr marL="342900" indent="-342900">
              <a:lnSpc>
                <a:spcPts val="3300"/>
              </a:lnSpc>
              <a:spcBef>
                <a:spcPct val="20000"/>
              </a:spcBef>
            </a:pPr>
            <a:r>
              <a:rPr lang="en-US" sz="2800" b="1" dirty="0" smtClean="0">
                <a:solidFill>
                  <a:srgbClr val="0000FF"/>
                </a:solidFill>
              </a:rPr>
              <a:t>     =</a:t>
            </a:r>
            <a:r>
              <a:rPr lang="en-US" sz="2800" dirty="0" smtClean="0"/>
              <a:t> HD video (720p, 1080p)+ HD display device</a:t>
            </a:r>
            <a:endParaRPr kumimoji="0" lang="en-US" sz="3200" b="1" i="0" u="none" strike="noStrike" kern="1200" cap="none" spc="0" normalizeH="0" baseline="0" noProof="0" dirty="0" smtClean="0">
              <a:ln>
                <a:noFill/>
              </a:ln>
              <a:solidFill>
                <a:srgbClr val="0000FF"/>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This section will bring you through the following concepts about:</a:t>
            </a:r>
          </a:p>
          <a:p>
            <a:pPr marL="747713" indent="-747713">
              <a:buNone/>
            </a:pPr>
            <a:r>
              <a:rPr lang="en-US" dirty="0" smtClean="0"/>
              <a:t>    1. What are the 3 resolution standards in CCTV industry-Pixels, TVL and scan lines</a:t>
            </a:r>
          </a:p>
          <a:p>
            <a:pPr>
              <a:buNone/>
            </a:pPr>
            <a:r>
              <a:rPr lang="en-US" dirty="0" smtClean="0"/>
              <a:t>    2. The key to more image details-Pixels</a:t>
            </a:r>
          </a:p>
          <a:p>
            <a:pPr>
              <a:buNone/>
            </a:pPr>
            <a:r>
              <a:rPr lang="en-US" dirty="0" smtClean="0"/>
              <a:t>    3. The true measurement of video quality-TVL</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539552" y="1296144"/>
            <a:ext cx="8939336" cy="5589240"/>
          </a:xfrm>
        </p:spPr>
        <p:txBody>
          <a:bodyPr>
            <a:normAutofit fontScale="47500" lnSpcReduction="20000"/>
          </a:bodyPr>
          <a:lstStyle/>
          <a:p>
            <a:pPr lvl="0">
              <a:buNone/>
            </a:pPr>
            <a:r>
              <a:rPr lang="en-US" sz="4800" dirty="0" smtClean="0"/>
              <a:t>● </a:t>
            </a:r>
            <a:r>
              <a:rPr lang="en-US" sz="5900" dirty="0" smtClean="0"/>
              <a:t>What’s Crucial in a Surveillance Scene Image?</a:t>
            </a:r>
          </a:p>
          <a:p>
            <a:pPr lvl="0">
              <a:buNone/>
            </a:pPr>
            <a:r>
              <a:rPr lang="en-US" sz="4800" dirty="0" smtClean="0"/>
              <a:t>● </a:t>
            </a:r>
            <a:r>
              <a:rPr lang="en-US" sz="5900" dirty="0" smtClean="0"/>
              <a:t>How Do I Measure the Amount of Details I Can Get?</a:t>
            </a:r>
          </a:p>
          <a:p>
            <a:pPr lvl="0">
              <a:buNone/>
            </a:pPr>
            <a:r>
              <a:rPr lang="en-US" sz="4200" b="1" dirty="0" smtClean="0"/>
              <a:t>    </a:t>
            </a:r>
            <a:r>
              <a:rPr lang="en-US" sz="4200" dirty="0" smtClean="0"/>
              <a:t>--Resolution</a:t>
            </a:r>
          </a:p>
          <a:p>
            <a:pPr lvl="0">
              <a:buNone/>
            </a:pPr>
            <a:r>
              <a:rPr lang="en-US" sz="4200" dirty="0" smtClean="0"/>
              <a:t>    --Scan Line: NTSC &amp; PAL</a:t>
            </a:r>
          </a:p>
          <a:p>
            <a:pPr lvl="0">
              <a:buNone/>
            </a:pPr>
            <a:r>
              <a:rPr lang="en-US" sz="4200" dirty="0" smtClean="0"/>
              <a:t>    --Pixels</a:t>
            </a:r>
          </a:p>
          <a:p>
            <a:pPr lvl="0">
              <a:buNone/>
            </a:pPr>
            <a:r>
              <a:rPr lang="en-US" sz="4200" dirty="0" smtClean="0"/>
              <a:t>    --From Analog to Digital</a:t>
            </a:r>
          </a:p>
          <a:p>
            <a:pPr lvl="0">
              <a:buNone/>
            </a:pPr>
            <a:r>
              <a:rPr lang="en-US" sz="4200" dirty="0" smtClean="0"/>
              <a:t>    --Why Mega Pixels Matters</a:t>
            </a:r>
          </a:p>
          <a:p>
            <a:pPr lvl="0">
              <a:buNone/>
            </a:pPr>
            <a:r>
              <a:rPr lang="en-US" sz="4200" dirty="0" smtClean="0"/>
              <a:t>    --HD Resolution in Surveillance Cameras</a:t>
            </a:r>
          </a:p>
          <a:p>
            <a:pPr lvl="0">
              <a:buNone/>
            </a:pPr>
            <a:r>
              <a:rPr lang="en-US" sz="4200" dirty="0" smtClean="0"/>
              <a:t>    --More than the Pixels</a:t>
            </a:r>
          </a:p>
          <a:p>
            <a:pPr lvl="0">
              <a:buNone/>
            </a:pPr>
            <a:r>
              <a:rPr lang="en-US" sz="4200" dirty="0" smtClean="0"/>
              <a:t>    --The Factors Influencing Video Quality</a:t>
            </a:r>
          </a:p>
          <a:p>
            <a:pPr lvl="0">
              <a:buNone/>
            </a:pPr>
            <a:r>
              <a:rPr lang="en-US" sz="4200" dirty="0" smtClean="0"/>
              <a:t>    --TV Lines</a:t>
            </a:r>
          </a:p>
          <a:p>
            <a:pPr lvl="0">
              <a:buNone/>
            </a:pPr>
            <a:r>
              <a:rPr lang="en-US" sz="4200" dirty="0" smtClean="0"/>
              <a:t>    --How to Measure the TVL Value</a:t>
            </a:r>
          </a:p>
          <a:p>
            <a:pPr>
              <a:buNone/>
            </a:pPr>
            <a:r>
              <a:rPr lang="en-US" sz="4800" dirty="0" smtClean="0"/>
              <a:t>● </a:t>
            </a:r>
            <a:r>
              <a:rPr lang="en-US" sz="5900" dirty="0" smtClean="0"/>
              <a:t>Conclusion</a:t>
            </a:r>
          </a:p>
          <a:p>
            <a:pPr lvl="0">
              <a:buNone/>
            </a:pPr>
            <a:r>
              <a:rPr lang="en-US" sz="4200" dirty="0" smtClean="0"/>
              <a:t>    --Important Facts about Video Quality</a:t>
            </a:r>
          </a:p>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a:spLocks/>
          </p:cNvSpPr>
          <p:nvPr/>
        </p:nvSpPr>
        <p:spPr>
          <a:xfrm>
            <a:off x="323528" y="116632"/>
            <a:ext cx="8676456" cy="2016224"/>
          </a:xfrm>
          <a:prstGeom prst="rect">
            <a:avLst/>
          </a:prstGeom>
        </p:spPr>
        <p:txBody>
          <a:bodyPr vert="horz" lIns="91440" tIns="45720" rIns="91440" bIns="45720" rtlCol="0" anchor="ctr">
            <a:noAutofit/>
          </a:bodyPr>
          <a:lstStyle/>
          <a:p>
            <a:pPr lvl="0" algn="ctr">
              <a:lnSpc>
                <a:spcPts val="4300"/>
              </a:lnSpc>
              <a:spcBef>
                <a:spcPct val="0"/>
              </a:spcBef>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What’s </a:t>
            </a:r>
            <a:r>
              <a:rPr lang="en-US" sz="4400" dirty="0" smtClean="0">
                <a:latin typeface="+mj-lt"/>
                <a:ea typeface="+mj-ea"/>
                <a:cs typeface="+mj-cs"/>
              </a:rPr>
              <a:t>Crucial in a </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Surveillance Scene </a:t>
            </a:r>
            <a:r>
              <a:rPr lang="en-US" sz="4400" dirty="0" smtClean="0">
                <a:latin typeface="+mj-lt"/>
                <a:ea typeface="+mj-ea"/>
                <a:cs typeface="+mj-cs"/>
              </a:rPr>
              <a:t>Image</a:t>
            </a:r>
            <a:r>
              <a:rPr kumimoji="0" lang="en-US" sz="4400" b="0" i="0" u="none" strike="noStrike" kern="1200" cap="none" spc="0" normalizeH="0" baseline="0" noProof="0" dirty="0" smtClean="0">
                <a:ln>
                  <a:noFill/>
                </a:ln>
                <a:solidFill>
                  <a:schemeClr val="tx1"/>
                </a:solidFill>
                <a:effectLst/>
                <a:uLnTx/>
                <a:uFillTx/>
                <a:latin typeface="+mj-lt"/>
                <a:ea typeface="+mj-ea"/>
                <a:cs typeface="+mj-cs"/>
              </a:rPr>
              <a:t>?</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22" name="Content Placeholder 2"/>
          <p:cNvSpPr txBox="1">
            <a:spLocks/>
          </p:cNvSpPr>
          <p:nvPr/>
        </p:nvSpPr>
        <p:spPr>
          <a:xfrm>
            <a:off x="446856" y="1700808"/>
            <a:ext cx="8697144" cy="936104"/>
          </a:xfrm>
          <a:prstGeom prst="rect">
            <a:avLst/>
          </a:prstGeom>
        </p:spPr>
        <p:txBody>
          <a:bodyPr vert="horz" lIns="91440" tIns="45720" rIns="91440" bIns="45720" rtlCol="0">
            <a:normAutofit/>
          </a:bodyPr>
          <a:lstStyle/>
          <a:p>
            <a:pPr marL="342900" lvl="0" indent="-342900">
              <a:lnSpc>
                <a:spcPts val="3000"/>
              </a:lnSpc>
              <a:spcBef>
                <a:spcPct val="20000"/>
              </a:spcBef>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 Details </a:t>
            </a:r>
            <a:r>
              <a:rPr lang="en-US" sz="2800" b="1" dirty="0" smtClean="0">
                <a:solidFill>
                  <a:srgbClr val="0000FF"/>
                </a:solidFill>
              </a:rPr>
              <a:t>=</a:t>
            </a:r>
            <a:r>
              <a:rPr lang="en-US" sz="2800" dirty="0" smtClean="0"/>
              <a:t> Information </a:t>
            </a:r>
            <a:r>
              <a:rPr lang="en-US" sz="2800" b="1" dirty="0" smtClean="0">
                <a:solidFill>
                  <a:srgbClr val="0000FF"/>
                </a:solidFill>
              </a:rPr>
              <a:t>=</a:t>
            </a:r>
            <a:r>
              <a:rPr lang="en-US" sz="2800" dirty="0" smtClean="0"/>
              <a:t> Evidence</a:t>
            </a:r>
            <a:endParaRPr kumimoji="0" lang="en-US" sz="280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1026" name="Picture 2"/>
          <p:cNvPicPr>
            <a:picLocks noChangeAspect="1" noChangeArrowheads="1"/>
          </p:cNvPicPr>
          <p:nvPr/>
        </p:nvPicPr>
        <p:blipFill>
          <a:blip r:embed="rId3" cstate="print"/>
          <a:srcRect/>
          <a:stretch>
            <a:fillRect/>
          </a:stretch>
        </p:blipFill>
        <p:spPr bwMode="auto">
          <a:xfrm>
            <a:off x="2051720" y="2276872"/>
            <a:ext cx="4824536" cy="3859503"/>
          </a:xfrm>
          <a:prstGeom prst="rect">
            <a:avLst/>
          </a:prstGeom>
          <a:ln>
            <a:noFill/>
          </a:ln>
          <a:effectLst>
            <a:outerShdw blurRad="190500" algn="tl" rotWithShape="0">
              <a:srgbClr val="000000">
                <a:alpha val="70000"/>
              </a:srgbClr>
            </a:outerShdw>
          </a:effectLst>
        </p:spPr>
      </p:pic>
      <p:grpSp>
        <p:nvGrpSpPr>
          <p:cNvPr id="25" name="Group 24"/>
          <p:cNvGrpSpPr/>
          <p:nvPr/>
        </p:nvGrpSpPr>
        <p:grpSpPr>
          <a:xfrm>
            <a:off x="4355976" y="1696025"/>
            <a:ext cx="4032448" cy="2525063"/>
            <a:chOff x="5076056" y="1340768"/>
            <a:chExt cx="4032448" cy="2525063"/>
          </a:xfrm>
        </p:grpSpPr>
        <p:pic>
          <p:nvPicPr>
            <p:cNvPr id="1029" name="Picture 5"/>
            <p:cNvPicPr>
              <a:picLocks noChangeAspect="1" noChangeArrowheads="1"/>
            </p:cNvPicPr>
            <p:nvPr/>
          </p:nvPicPr>
          <p:blipFill>
            <a:blip r:embed="rId4" cstate="print"/>
            <a:srcRect/>
            <a:stretch>
              <a:fillRect/>
            </a:stretch>
          </p:blipFill>
          <p:spPr bwMode="auto">
            <a:xfrm>
              <a:off x="5292078" y="2060847"/>
              <a:ext cx="1368152" cy="1368152"/>
            </a:xfrm>
            <a:prstGeom prst="ellipse">
              <a:avLst/>
            </a:prstGeom>
            <a:ln>
              <a:noFill/>
            </a:ln>
            <a:effectLst>
              <a:softEdge rad="31750"/>
            </a:effectLst>
          </p:spPr>
        </p:pic>
        <p:pic>
          <p:nvPicPr>
            <p:cNvPr id="26" name="Picture 7" descr="http://edu.itbulo.com/UploadFiles_1485/200904/2009042211205069.png"/>
            <p:cNvPicPr>
              <a:picLocks noChangeAspect="1" noChangeArrowheads="1"/>
            </p:cNvPicPr>
            <p:nvPr/>
          </p:nvPicPr>
          <p:blipFill>
            <a:blip r:embed="rId5" cstate="print"/>
            <a:srcRect/>
            <a:stretch>
              <a:fillRect/>
            </a:stretch>
          </p:blipFill>
          <p:spPr bwMode="auto">
            <a:xfrm rot="16200000">
              <a:off x="5829748" y="587076"/>
              <a:ext cx="2525063" cy="4032448"/>
            </a:xfrm>
            <a:prstGeom prst="rect">
              <a:avLst/>
            </a:prstGeom>
            <a:noFill/>
          </p:spPr>
        </p:pic>
      </p:grpSp>
      <p:grpSp>
        <p:nvGrpSpPr>
          <p:cNvPr id="20" name="Group 19"/>
          <p:cNvGrpSpPr/>
          <p:nvPr/>
        </p:nvGrpSpPr>
        <p:grpSpPr>
          <a:xfrm>
            <a:off x="4919957" y="4579732"/>
            <a:ext cx="3895344" cy="2640179"/>
            <a:chOff x="-484798" y="4077071"/>
            <a:chExt cx="3895344" cy="2640179"/>
          </a:xfrm>
        </p:grpSpPr>
        <p:pic>
          <p:nvPicPr>
            <p:cNvPr id="1030" name="Picture 6"/>
            <p:cNvPicPr>
              <a:picLocks noChangeAspect="1" noChangeArrowheads="1"/>
            </p:cNvPicPr>
            <p:nvPr/>
          </p:nvPicPr>
          <p:blipFill>
            <a:blip r:embed="rId6" cstate="print"/>
            <a:srcRect/>
            <a:stretch>
              <a:fillRect/>
            </a:stretch>
          </p:blipFill>
          <p:spPr bwMode="auto">
            <a:xfrm>
              <a:off x="-108519" y="4149080"/>
              <a:ext cx="1390572" cy="1369256"/>
            </a:xfrm>
            <a:prstGeom prst="ellipse">
              <a:avLst/>
            </a:prstGeom>
            <a:ln>
              <a:noFill/>
            </a:ln>
            <a:effectLst>
              <a:softEdge rad="31750"/>
            </a:effectLst>
          </p:spPr>
        </p:pic>
        <p:pic>
          <p:nvPicPr>
            <p:cNvPr id="3079" name="Picture 7" descr="http://edu.itbulo.com/UploadFiles_1485/200904/2009042211205069.png"/>
            <p:cNvPicPr>
              <a:picLocks noChangeAspect="1" noChangeArrowheads="1"/>
            </p:cNvPicPr>
            <p:nvPr/>
          </p:nvPicPr>
          <p:blipFill>
            <a:blip r:embed="rId7" cstate="print"/>
            <a:srcRect/>
            <a:stretch>
              <a:fillRect/>
            </a:stretch>
          </p:blipFill>
          <p:spPr bwMode="auto">
            <a:xfrm rot="18704543">
              <a:off x="142784" y="3449489"/>
              <a:ext cx="2640179" cy="3895344"/>
            </a:xfrm>
            <a:prstGeom prst="rect">
              <a:avLst/>
            </a:prstGeom>
            <a:noFill/>
          </p:spPr>
        </p:pic>
      </p:grpSp>
      <p:grpSp>
        <p:nvGrpSpPr>
          <p:cNvPr id="24" name="Group 23"/>
          <p:cNvGrpSpPr/>
          <p:nvPr/>
        </p:nvGrpSpPr>
        <p:grpSpPr>
          <a:xfrm>
            <a:off x="359024" y="1412776"/>
            <a:ext cx="2735399" cy="3990980"/>
            <a:chOff x="432364" y="1196752"/>
            <a:chExt cx="2735399" cy="3990980"/>
          </a:xfrm>
        </p:grpSpPr>
        <p:pic>
          <p:nvPicPr>
            <p:cNvPr id="1031" name="Picture 7"/>
            <p:cNvPicPr>
              <a:picLocks noChangeAspect="1" noChangeArrowheads="1"/>
            </p:cNvPicPr>
            <p:nvPr/>
          </p:nvPicPr>
          <p:blipFill>
            <a:blip r:embed="rId8" cstate="print">
              <a:lum/>
            </a:blip>
            <a:srcRect/>
            <a:stretch>
              <a:fillRect/>
            </a:stretch>
          </p:blipFill>
          <p:spPr bwMode="auto">
            <a:xfrm>
              <a:off x="1439571" y="3541748"/>
              <a:ext cx="1440160" cy="1368152"/>
            </a:xfrm>
            <a:prstGeom prst="ellipse">
              <a:avLst/>
            </a:prstGeom>
            <a:ln>
              <a:noFill/>
            </a:ln>
            <a:effectLst>
              <a:softEdge rad="31750"/>
            </a:effectLst>
          </p:spPr>
        </p:pic>
        <p:pic>
          <p:nvPicPr>
            <p:cNvPr id="31" name="Picture 7" descr="http://edu.itbulo.com/UploadFiles_1485/200904/2009042211205069.png"/>
            <p:cNvPicPr>
              <a:picLocks noChangeAspect="1" noChangeArrowheads="1"/>
            </p:cNvPicPr>
            <p:nvPr/>
          </p:nvPicPr>
          <p:blipFill>
            <a:blip r:embed="rId5" cstate="print"/>
            <a:srcRect/>
            <a:stretch>
              <a:fillRect/>
            </a:stretch>
          </p:blipFill>
          <p:spPr bwMode="auto">
            <a:xfrm rot="10055437">
              <a:off x="432364" y="1196752"/>
              <a:ext cx="2735399" cy="3990980"/>
            </a:xfrm>
            <a:prstGeom prst="rect">
              <a:avLst/>
            </a:prstGeom>
            <a:noFill/>
          </p:spPr>
        </p:pic>
      </p:grpSp>
      <p:sp>
        <p:nvSpPr>
          <p:cNvPr id="28" name="Oval 27"/>
          <p:cNvSpPr/>
          <p:nvPr/>
        </p:nvSpPr>
        <p:spPr>
          <a:xfrm>
            <a:off x="5796136" y="4661128"/>
            <a:ext cx="648072" cy="6400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4932040" y="2780928"/>
            <a:ext cx="648072" cy="64008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1907704" y="3861048"/>
            <a:ext cx="648072" cy="64807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8"/>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53"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par>
                                <p:cTn id="24" presetID="53"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p:cTn id="26" dur="500" fill="hold"/>
                                        <p:tgtEl>
                                          <p:spTgt spid="24"/>
                                        </p:tgtEl>
                                        <p:attrNameLst>
                                          <p:attrName>ppt_w</p:attrName>
                                        </p:attrNameLst>
                                      </p:cBhvr>
                                      <p:tavLst>
                                        <p:tav tm="0">
                                          <p:val>
                                            <p:fltVal val="0"/>
                                          </p:val>
                                        </p:tav>
                                        <p:tav tm="100000">
                                          <p:val>
                                            <p:strVal val="#ppt_w"/>
                                          </p:val>
                                        </p:tav>
                                      </p:tavLst>
                                    </p:anim>
                                    <p:anim calcmode="lin" valueType="num">
                                      <p:cBhvr>
                                        <p:cTn id="27" dur="500" fill="hold"/>
                                        <p:tgtEl>
                                          <p:spTgt spid="24"/>
                                        </p:tgtEl>
                                        <p:attrNameLst>
                                          <p:attrName>ppt_h</p:attrName>
                                        </p:attrNameLst>
                                      </p:cBhvr>
                                      <p:tavLst>
                                        <p:tav tm="0">
                                          <p:val>
                                            <p:fltVal val="0"/>
                                          </p:val>
                                        </p:tav>
                                        <p:tav tm="100000">
                                          <p:val>
                                            <p:strVal val="#ppt_h"/>
                                          </p:val>
                                        </p:tav>
                                      </p:tavLst>
                                    </p:anim>
                                    <p:animEffect transition="in" filter="fade">
                                      <p:cBhvr>
                                        <p:cTn id="28" dur="500"/>
                                        <p:tgtEl>
                                          <p:spTgt spid="24"/>
                                        </p:tgtEl>
                                      </p:cBhvr>
                                    </p:animEffect>
                                  </p:childTnLst>
                                </p:cTn>
                              </p:par>
                              <p:par>
                                <p:cTn id="29" presetID="53"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p:cTn id="31" dur="500" fill="hold"/>
                                        <p:tgtEl>
                                          <p:spTgt spid="20"/>
                                        </p:tgtEl>
                                        <p:attrNameLst>
                                          <p:attrName>ppt_w</p:attrName>
                                        </p:attrNameLst>
                                      </p:cBhvr>
                                      <p:tavLst>
                                        <p:tav tm="0">
                                          <p:val>
                                            <p:fltVal val="0"/>
                                          </p:val>
                                        </p:tav>
                                        <p:tav tm="100000">
                                          <p:val>
                                            <p:strVal val="#ppt_w"/>
                                          </p:val>
                                        </p:tav>
                                      </p:tavLst>
                                    </p:anim>
                                    <p:anim calcmode="lin" valueType="num">
                                      <p:cBhvr>
                                        <p:cTn id="32" dur="500" fill="hold"/>
                                        <p:tgtEl>
                                          <p:spTgt spid="20"/>
                                        </p:tgtEl>
                                        <p:attrNameLst>
                                          <p:attrName>ppt_h</p:attrName>
                                        </p:attrNameLst>
                                      </p:cBhvr>
                                      <p:tavLst>
                                        <p:tav tm="0">
                                          <p:val>
                                            <p:fltVal val="0"/>
                                          </p:val>
                                        </p:tav>
                                        <p:tav tm="100000">
                                          <p:val>
                                            <p:strVal val="#ppt_h"/>
                                          </p:val>
                                        </p:tav>
                                      </p:tavLst>
                                    </p:anim>
                                    <p:animEffect transition="in" filter="fade">
                                      <p:cBhvr>
                                        <p:cTn id="3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30" grpId="0" animBg="1"/>
      <p:bldP spid="30" grpId="1" animBg="1"/>
      <p:bldP spid="32" grpId="0" animBg="1"/>
      <p:bldP spid="3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848" y="2636912"/>
            <a:ext cx="8229600" cy="1143000"/>
          </a:xfrm>
        </p:spPr>
        <p:txBody>
          <a:bodyPr>
            <a:noAutofit/>
          </a:bodyPr>
          <a:lstStyle/>
          <a:p>
            <a:r>
              <a:rPr lang="en-US" dirty="0" smtClean="0"/>
              <a:t>How Do I Measure the Amount of Details I Can Get?</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341784"/>
            <a:ext cx="8784976" cy="1143000"/>
          </a:xfrm>
        </p:spPr>
        <p:txBody>
          <a:bodyPr>
            <a:normAutofit/>
          </a:bodyPr>
          <a:lstStyle/>
          <a:p>
            <a:pPr>
              <a:lnSpc>
                <a:spcPts val="4000"/>
              </a:lnSpc>
            </a:pPr>
            <a:r>
              <a:rPr lang="en-US" dirty="0" smtClean="0"/>
              <a:t>Resolution</a:t>
            </a:r>
            <a:endParaRPr lang="en-US" dirty="0"/>
          </a:p>
        </p:txBody>
      </p:sp>
      <p:sp>
        <p:nvSpPr>
          <p:cNvPr id="31" name="Content Placeholder 2"/>
          <p:cNvSpPr txBox="1">
            <a:spLocks/>
          </p:cNvSpPr>
          <p:nvPr/>
        </p:nvSpPr>
        <p:spPr>
          <a:xfrm>
            <a:off x="446856" y="2852936"/>
            <a:ext cx="2829000" cy="936104"/>
          </a:xfrm>
          <a:prstGeom prst="rect">
            <a:avLst/>
          </a:prstGeom>
        </p:spPr>
        <p:txBody>
          <a:bodyPr vert="horz" lIns="91440" tIns="45720" rIns="91440" bIns="45720" rtlCol="0">
            <a:normAutofit/>
          </a:bodyPr>
          <a:lstStyle/>
          <a:p>
            <a:pPr marL="342900" lvl="0" indent="-342900">
              <a:lnSpc>
                <a:spcPts val="3000"/>
              </a:lnSpc>
              <a:spcBef>
                <a:spcPct val="20000"/>
              </a:spcBef>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 Measurement</a:t>
            </a:r>
            <a:endParaRPr kumimoji="0" lang="en-US" sz="2800" i="0" u="none" strike="noStrike" kern="1200" cap="none" spc="0" normalizeH="0" baseline="0" noProof="0" dirty="0" smtClean="0">
              <a:ln>
                <a:noFill/>
              </a:ln>
              <a:solidFill>
                <a:schemeClr val="tx1"/>
              </a:solidFill>
              <a:effectLst/>
              <a:uLnTx/>
              <a:uFillTx/>
              <a:latin typeface="+mn-lt"/>
              <a:ea typeface="+mn-ea"/>
              <a:cs typeface="+mn-cs"/>
            </a:endParaRPr>
          </a:p>
        </p:txBody>
      </p:sp>
      <p:grpSp>
        <p:nvGrpSpPr>
          <p:cNvPr id="9" name="Group 8"/>
          <p:cNvGrpSpPr/>
          <p:nvPr/>
        </p:nvGrpSpPr>
        <p:grpSpPr>
          <a:xfrm>
            <a:off x="395536" y="1268760"/>
            <a:ext cx="8697144" cy="1584176"/>
            <a:chOff x="483368" y="980728"/>
            <a:chExt cx="8697144" cy="1584176"/>
          </a:xfrm>
        </p:grpSpPr>
        <p:sp>
          <p:nvSpPr>
            <p:cNvPr id="8" name="Content Placeholder 2"/>
            <p:cNvSpPr txBox="1">
              <a:spLocks/>
            </p:cNvSpPr>
            <p:nvPr/>
          </p:nvSpPr>
          <p:spPr>
            <a:xfrm>
              <a:off x="483368" y="980728"/>
              <a:ext cx="8697144" cy="936104"/>
            </a:xfrm>
            <a:prstGeom prst="rect">
              <a:avLst/>
            </a:prstGeom>
          </p:spPr>
          <p:txBody>
            <a:bodyPr vert="horz" lIns="91440" tIns="45720" rIns="91440" bIns="45720" rtlCol="0">
              <a:normAutofit/>
            </a:bodyPr>
            <a:lstStyle/>
            <a:p>
              <a:pPr marL="342900" lvl="0" indent="-342900">
                <a:lnSpc>
                  <a:spcPts val="3000"/>
                </a:lnSpc>
                <a:spcBef>
                  <a:spcPct val="20000"/>
                </a:spcBef>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 How do we measure the image details the camera can produce?</a:t>
              </a:r>
              <a:endParaRPr kumimoji="0" lang="en-US" sz="280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32" name="Content Placeholder 2"/>
            <p:cNvSpPr txBox="1">
              <a:spLocks/>
            </p:cNvSpPr>
            <p:nvPr/>
          </p:nvSpPr>
          <p:spPr>
            <a:xfrm>
              <a:off x="987424" y="1484784"/>
              <a:ext cx="2592288" cy="108012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ts val="3000"/>
                </a:lnSpc>
                <a:spcBef>
                  <a:spcPct val="20000"/>
                </a:spcBef>
                <a:spcAft>
                  <a:spcPts val="0"/>
                </a:spcAft>
                <a:buClrTx/>
                <a:buSzTx/>
                <a:buFont typeface="Arial" pitchFamily="34" charset="0"/>
                <a:buNone/>
                <a:tabLst/>
                <a:defRPr/>
              </a:pPr>
              <a:r>
                <a:rPr lang="en-US" sz="2800" b="1" dirty="0" smtClean="0"/>
                <a:t>        </a:t>
              </a:r>
              <a:r>
                <a:rPr lang="en-US" sz="2800" b="1" noProof="0" dirty="0" smtClean="0"/>
                <a:t>“Resolution”</a:t>
              </a:r>
              <a:endParaRPr kumimoji="0" lang="en-US" sz="2800" b="1"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7" name="Right Arrow 16"/>
            <p:cNvSpPr/>
            <p:nvPr/>
          </p:nvSpPr>
          <p:spPr>
            <a:xfrm>
              <a:off x="987424" y="1916832"/>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FF"/>
                </a:solidFill>
              </a:endParaRPr>
            </a:p>
          </p:txBody>
        </p:sp>
      </p:grpSp>
      <p:graphicFrame>
        <p:nvGraphicFramePr>
          <p:cNvPr id="16" name="Table 15"/>
          <p:cNvGraphicFramePr>
            <a:graphicFrameLocks noGrp="1"/>
          </p:cNvGraphicFramePr>
          <p:nvPr/>
        </p:nvGraphicFramePr>
        <p:xfrm>
          <a:off x="899592" y="3569829"/>
          <a:ext cx="7848872" cy="2151530"/>
        </p:xfrm>
        <a:graphic>
          <a:graphicData uri="http://schemas.openxmlformats.org/drawingml/2006/table">
            <a:tbl>
              <a:tblPr firstRow="1" bandRow="1">
                <a:tableStyleId>{5C22544A-7EE6-4342-B048-85BDC9FD1C3A}</a:tableStyleId>
              </a:tblPr>
              <a:tblGrid>
                <a:gridCol w="2860804">
                  <a:extLst>
                    <a:ext uri="{9D8B030D-6E8A-4147-A177-3AD203B41FA5}">
                      <a16:colId xmlns:a16="http://schemas.microsoft.com/office/drawing/2014/main" val="20000"/>
                    </a:ext>
                  </a:extLst>
                </a:gridCol>
                <a:gridCol w="2611804">
                  <a:extLst>
                    <a:ext uri="{9D8B030D-6E8A-4147-A177-3AD203B41FA5}">
                      <a16:colId xmlns:a16="http://schemas.microsoft.com/office/drawing/2014/main" val="20001"/>
                    </a:ext>
                  </a:extLst>
                </a:gridCol>
                <a:gridCol w="2376264">
                  <a:extLst>
                    <a:ext uri="{9D8B030D-6E8A-4147-A177-3AD203B41FA5}">
                      <a16:colId xmlns:a16="http://schemas.microsoft.com/office/drawing/2014/main" val="20002"/>
                    </a:ext>
                  </a:extLst>
                </a:gridCol>
              </a:tblGrid>
              <a:tr h="475904">
                <a:tc>
                  <a:txBody>
                    <a:bodyPr/>
                    <a:lstStyle/>
                    <a:p>
                      <a:pPr algn="ctr"/>
                      <a:r>
                        <a:rPr lang="en-US" sz="2800" dirty="0" smtClean="0"/>
                        <a:t>Example</a:t>
                      </a:r>
                      <a:endParaRPr lang="en-US" sz="2800" dirty="0"/>
                    </a:p>
                  </a:txBody>
                  <a:tcPr anchor="ctr"/>
                </a:tc>
                <a:tc>
                  <a:txBody>
                    <a:bodyPr/>
                    <a:lstStyle/>
                    <a:p>
                      <a:pPr algn="ctr"/>
                      <a:r>
                        <a:rPr lang="en-US" sz="2800" dirty="0" smtClean="0"/>
                        <a:t>Measurement </a:t>
                      </a:r>
                      <a:endParaRPr lang="en-US" sz="28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800" dirty="0" smtClean="0"/>
                        <a:t>System</a:t>
                      </a:r>
                      <a:endParaRPr lang="en-US" sz="2800" dirty="0"/>
                    </a:p>
                  </a:txBody>
                  <a:tcPr anchor="ctr"/>
                </a:tc>
                <a:extLst>
                  <a:ext uri="{0D108BD9-81ED-4DB2-BD59-A6C34878D82A}">
                    <a16:rowId xmlns:a16="http://schemas.microsoft.com/office/drawing/2014/main" val="10000"/>
                  </a:ext>
                </a:extLst>
              </a:tr>
              <a:tr h="565147">
                <a:tc>
                  <a:txBody>
                    <a:bodyPr/>
                    <a:lstStyle/>
                    <a:p>
                      <a:pPr algn="ctr"/>
                      <a:r>
                        <a:rPr lang="en-US" sz="2400" i="1" dirty="0" smtClean="0"/>
                        <a:t>525 lines (NTSC)</a:t>
                      </a:r>
                    </a:p>
                  </a:txBody>
                  <a:tcPr anchor="ctr"/>
                </a:tc>
                <a:tc>
                  <a:txBody>
                    <a:bodyPr/>
                    <a:lstStyle/>
                    <a:p>
                      <a:pPr algn="ctr"/>
                      <a:r>
                        <a:rPr lang="en-US" sz="2400" b="1" dirty="0" smtClean="0"/>
                        <a:t>Scan line</a:t>
                      </a:r>
                      <a:endParaRPr lang="en-US" sz="24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0" dirty="0" smtClean="0"/>
                        <a:t>Analog</a:t>
                      </a:r>
                      <a:endParaRPr lang="en-US" sz="2400" b="0" dirty="0"/>
                    </a:p>
                  </a:txBody>
                  <a:tcPr anchor="ctr"/>
                </a:tc>
                <a:extLst>
                  <a:ext uri="{0D108BD9-81ED-4DB2-BD59-A6C34878D82A}">
                    <a16:rowId xmlns:a16="http://schemas.microsoft.com/office/drawing/2014/main" val="10001"/>
                  </a:ext>
                </a:extLst>
              </a:tr>
              <a:tr h="4083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i="1" dirty="0" smtClean="0"/>
                        <a:t>540</a:t>
                      </a:r>
                      <a:r>
                        <a:rPr kumimoji="0" lang="en-US" sz="2400" i="1" u="none" strike="noStrike" kern="1200" cap="none" spc="0" normalizeH="0" baseline="0" noProof="0" dirty="0" smtClean="0">
                          <a:ln>
                            <a:noFill/>
                          </a:ln>
                          <a:solidFill>
                            <a:schemeClr val="tx1"/>
                          </a:solidFill>
                          <a:effectLst/>
                          <a:uLnTx/>
                          <a:uFillTx/>
                          <a:latin typeface="+mn-lt"/>
                          <a:ea typeface="+mn-ea"/>
                          <a:cs typeface="+mn-cs"/>
                        </a:rPr>
                        <a:t> TV lines</a:t>
                      </a:r>
                      <a:endParaRPr lang="en-US" sz="2400" dirty="0"/>
                    </a:p>
                  </a:txBody>
                  <a:tcPr anchor="ctr"/>
                </a:tc>
                <a:tc>
                  <a:txBody>
                    <a:bodyPr/>
                    <a:lstStyle/>
                    <a:p>
                      <a:pPr algn="ctr"/>
                      <a:r>
                        <a:rPr lang="en-US" sz="2400" b="1" dirty="0" smtClean="0"/>
                        <a:t>TV line</a:t>
                      </a:r>
                      <a:endParaRPr lang="en-US" sz="2400" b="1" dirty="0"/>
                    </a:p>
                  </a:txBody>
                  <a:tcPr anchor="ctr"/>
                </a:tc>
                <a:tc>
                  <a:txBody>
                    <a:bodyPr/>
                    <a:lstStyle/>
                    <a:p>
                      <a:pPr algn="ctr"/>
                      <a:r>
                        <a:rPr lang="en-US" sz="2400" b="0" dirty="0" smtClean="0"/>
                        <a:t>Analog / Digital</a:t>
                      </a:r>
                      <a:endParaRPr lang="en-US" sz="2400" b="0" dirty="0"/>
                    </a:p>
                  </a:txBody>
                  <a:tcPr anchor="ctr"/>
                </a:tc>
                <a:extLst>
                  <a:ext uri="{0D108BD9-81ED-4DB2-BD59-A6C34878D82A}">
                    <a16:rowId xmlns:a16="http://schemas.microsoft.com/office/drawing/2014/main" val="10002"/>
                  </a:ext>
                </a:extLst>
              </a:tr>
              <a:tr h="611023">
                <a:tc>
                  <a:txBody>
                    <a:bodyPr/>
                    <a:lstStyle/>
                    <a:p>
                      <a:pPr algn="ctr"/>
                      <a:r>
                        <a:rPr kumimoji="0" lang="en-US" sz="2400" i="1" u="none" strike="noStrike" kern="1200" cap="none" spc="0" normalizeH="0" baseline="0" noProof="0" dirty="0" smtClean="0">
                          <a:ln>
                            <a:noFill/>
                          </a:ln>
                          <a:solidFill>
                            <a:schemeClr val="tx1"/>
                          </a:solidFill>
                          <a:effectLst/>
                          <a:uLnTx/>
                          <a:uFillTx/>
                          <a:latin typeface="+mn-lt"/>
                          <a:ea typeface="+mn-ea"/>
                          <a:cs typeface="+mn-cs"/>
                        </a:rPr>
                        <a:t>1280X1024</a:t>
                      </a:r>
                      <a:r>
                        <a:rPr kumimoji="0" lang="en-US" sz="2400" i="1" u="none" strike="noStrike" kern="1200" cap="none" spc="0" normalizeH="0" noProof="0" dirty="0" smtClean="0">
                          <a:ln>
                            <a:noFill/>
                          </a:ln>
                          <a:solidFill>
                            <a:schemeClr val="tx1"/>
                          </a:solidFill>
                          <a:effectLst/>
                          <a:uLnTx/>
                          <a:uFillTx/>
                          <a:latin typeface="+mn-lt"/>
                          <a:ea typeface="+mn-ea"/>
                          <a:cs typeface="+mn-cs"/>
                        </a:rPr>
                        <a:t> pixels</a:t>
                      </a:r>
                      <a:endParaRPr lang="en-US" sz="2400" dirty="0"/>
                    </a:p>
                  </a:txBody>
                  <a:tcPr anchor="ctr"/>
                </a:tc>
                <a:tc>
                  <a:txBody>
                    <a:bodyPr/>
                    <a:lstStyle/>
                    <a:p>
                      <a:pPr algn="ctr"/>
                      <a:r>
                        <a:rPr lang="en-US" sz="2400" b="1" dirty="0" smtClean="0"/>
                        <a:t>Pixel</a:t>
                      </a:r>
                      <a:endParaRPr lang="en-US" sz="2400" b="1" dirty="0"/>
                    </a:p>
                  </a:txBody>
                  <a:tcPr anchor="ctr"/>
                </a:tc>
                <a:tc>
                  <a:txBody>
                    <a:bodyPr/>
                    <a:lstStyle/>
                    <a:p>
                      <a:pPr algn="ctr"/>
                      <a:r>
                        <a:rPr lang="en-US" sz="2400" b="0" dirty="0" smtClean="0"/>
                        <a:t>Digital</a:t>
                      </a:r>
                      <a:endParaRPr lang="en-US" sz="2400" b="0" dirty="0"/>
                    </a:p>
                  </a:txBody>
                  <a:tcPr anchor="ct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Scan Line: NTSC &amp; PAL</a:t>
            </a:r>
            <a:endParaRPr lang="en-US" dirty="0"/>
          </a:p>
        </p:txBody>
      </p:sp>
      <p:pic>
        <p:nvPicPr>
          <p:cNvPr id="2050" name="Picture 2" descr="Crt Monitor Clip Art"/>
          <p:cNvPicPr>
            <a:picLocks noChangeAspect="1" noChangeArrowheads="1"/>
          </p:cNvPicPr>
          <p:nvPr/>
        </p:nvPicPr>
        <p:blipFill>
          <a:blip r:embed="rId3" cstate="print"/>
          <a:srcRect t="11429"/>
          <a:stretch>
            <a:fillRect/>
          </a:stretch>
        </p:blipFill>
        <p:spPr bwMode="auto">
          <a:xfrm>
            <a:off x="1191417" y="4440193"/>
            <a:ext cx="2095240" cy="2085151"/>
          </a:xfrm>
          <a:prstGeom prst="rect">
            <a:avLst/>
          </a:prstGeom>
          <a:noFill/>
        </p:spPr>
      </p:pic>
      <p:cxnSp>
        <p:nvCxnSpPr>
          <p:cNvPr id="8" name="Straight Arrow Connector 7"/>
          <p:cNvCxnSpPr/>
          <p:nvPr/>
        </p:nvCxnSpPr>
        <p:spPr>
          <a:xfrm flipV="1">
            <a:off x="1943120" y="4988024"/>
            <a:ext cx="1188720" cy="457200"/>
          </a:xfrm>
          <a:prstGeom prst="straightConnector1">
            <a:avLst/>
          </a:prstGeom>
          <a:ln w="22225">
            <a:solidFill>
              <a:schemeClr val="accent2">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943120" y="5060032"/>
            <a:ext cx="1188720" cy="457200"/>
          </a:xfrm>
          <a:prstGeom prst="straightConnector1">
            <a:avLst/>
          </a:prstGeom>
          <a:ln w="22225">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943120" y="5132040"/>
            <a:ext cx="1188720" cy="457200"/>
          </a:xfrm>
          <a:prstGeom prst="straightConnector1">
            <a:avLst/>
          </a:prstGeom>
          <a:ln w="22225">
            <a:solidFill>
              <a:schemeClr val="accent2">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979712" y="5204048"/>
            <a:ext cx="1188720" cy="457200"/>
          </a:xfrm>
          <a:prstGeom prst="straightConnector1">
            <a:avLst/>
          </a:prstGeom>
          <a:ln w="22225">
            <a:tailEnd type="non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979712" y="5276056"/>
            <a:ext cx="1188720" cy="457200"/>
          </a:xfrm>
          <a:prstGeom prst="straightConnector1">
            <a:avLst/>
          </a:prstGeom>
          <a:ln w="22225">
            <a:solidFill>
              <a:schemeClr val="accent2">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979712" y="5348064"/>
            <a:ext cx="1188720" cy="457200"/>
          </a:xfrm>
          <a:prstGeom prst="straightConnector1">
            <a:avLst/>
          </a:prstGeom>
          <a:ln w="22225">
            <a:tailEnd type="non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979712" y="5420072"/>
            <a:ext cx="1188720" cy="457200"/>
          </a:xfrm>
          <a:prstGeom prst="straightConnector1">
            <a:avLst/>
          </a:prstGeom>
          <a:ln w="22225">
            <a:solidFill>
              <a:schemeClr val="accent2">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1988840" y="5510368"/>
            <a:ext cx="1143000" cy="438912"/>
          </a:xfrm>
          <a:prstGeom prst="straightConnector1">
            <a:avLst/>
          </a:prstGeom>
          <a:ln w="22225">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2015128" y="5591520"/>
            <a:ext cx="1097280" cy="429768"/>
          </a:xfrm>
          <a:prstGeom prst="straightConnector1">
            <a:avLst/>
          </a:prstGeom>
          <a:ln w="22225">
            <a:solidFill>
              <a:schemeClr val="accent2">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2555776" y="4437112"/>
            <a:ext cx="3816424" cy="1988158"/>
            <a:chOff x="5076056" y="4001983"/>
            <a:chExt cx="3816424" cy="1988158"/>
          </a:xfrm>
        </p:grpSpPr>
        <p:pic>
          <p:nvPicPr>
            <p:cNvPr id="2051" name="Picture 3" descr="C:\Users\Wen.Cheng\AppData\Local\Microsoft\Windows\Temporary Internet Files\Content.Outlook\FAKCJZYM\SHOP.jpg"/>
            <p:cNvPicPr>
              <a:picLocks noChangeAspect="1" noChangeArrowheads="1"/>
            </p:cNvPicPr>
            <p:nvPr/>
          </p:nvPicPr>
          <p:blipFill>
            <a:blip r:embed="rId4" cstate="print">
              <a:lum contrast="30000"/>
            </a:blip>
            <a:srcRect l="2703" t="3495"/>
            <a:stretch>
              <a:fillRect/>
            </a:stretch>
          </p:blipFill>
          <p:spPr bwMode="auto">
            <a:xfrm>
              <a:off x="6300192" y="4001983"/>
              <a:ext cx="2592288" cy="1988158"/>
            </a:xfrm>
            <a:prstGeom prst="rect">
              <a:avLst/>
            </a:prstGeom>
            <a:noFill/>
          </p:spPr>
        </p:pic>
        <p:cxnSp>
          <p:nvCxnSpPr>
            <p:cNvPr id="46" name="Straight Connector 45"/>
            <p:cNvCxnSpPr/>
            <p:nvPr/>
          </p:nvCxnSpPr>
          <p:spPr>
            <a:xfrm flipV="1">
              <a:off x="5076056" y="4149080"/>
              <a:ext cx="1080120" cy="360040"/>
            </a:xfrm>
            <a:prstGeom prst="line">
              <a:avLst/>
            </a:prstGeom>
            <a:ln w="2540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5292080" y="5370135"/>
              <a:ext cx="792088" cy="432048"/>
            </a:xfrm>
            <a:prstGeom prst="line">
              <a:avLst/>
            </a:prstGeom>
            <a:ln w="25400">
              <a:solidFill>
                <a:srgbClr val="FF0000"/>
              </a:solidFill>
              <a:headEnd type="oval"/>
              <a:tailEnd type="triangle"/>
            </a:ln>
          </p:spPr>
          <p:style>
            <a:lnRef idx="1">
              <a:schemeClr val="accent1"/>
            </a:lnRef>
            <a:fillRef idx="0">
              <a:schemeClr val="accent1"/>
            </a:fillRef>
            <a:effectRef idx="0">
              <a:schemeClr val="accent1"/>
            </a:effectRef>
            <a:fontRef idx="minor">
              <a:schemeClr val="tx1"/>
            </a:fontRef>
          </p:style>
        </p:cxnSp>
      </p:grpSp>
      <p:sp>
        <p:nvSpPr>
          <p:cNvPr id="22" name="Content Placeholder 2"/>
          <p:cNvSpPr txBox="1">
            <a:spLocks/>
          </p:cNvSpPr>
          <p:nvPr/>
        </p:nvSpPr>
        <p:spPr>
          <a:xfrm>
            <a:off x="470457" y="1196751"/>
            <a:ext cx="8422023" cy="936105"/>
          </a:xfrm>
          <a:prstGeom prst="rect">
            <a:avLst/>
          </a:prstGeom>
        </p:spPr>
        <p:txBody>
          <a:bodyPr vert="horz" lIns="91440" tIns="45720" rIns="91440" bIns="45720" rtlCol="0">
            <a:noAutofit/>
          </a:bodyPr>
          <a:lstStyle/>
          <a:p>
            <a:pPr marL="411163" lvl="0" indent="-411163">
              <a:lnSpc>
                <a:spcPts val="3700"/>
              </a:lnSpc>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Scan line: </a:t>
            </a:r>
          </a:p>
          <a:p>
            <a:pPr marL="411163" lvl="0" indent="-411163">
              <a:lnSpc>
                <a:spcPts val="3700"/>
              </a:lnSpc>
              <a:defRPr/>
            </a:pPr>
            <a:r>
              <a:rPr lang="en-US" sz="2800" dirty="0" smtClean="0"/>
              <a:t>    Horizontal rows displaying an image on CRT screens</a:t>
            </a:r>
          </a:p>
        </p:txBody>
      </p:sp>
      <p:cxnSp>
        <p:nvCxnSpPr>
          <p:cNvPr id="7" name="Straight Arrow Connector 6"/>
          <p:cNvCxnSpPr/>
          <p:nvPr/>
        </p:nvCxnSpPr>
        <p:spPr>
          <a:xfrm flipV="1">
            <a:off x="1943120" y="4916016"/>
            <a:ext cx="1207008" cy="457200"/>
          </a:xfrm>
          <a:prstGeom prst="straightConnector1">
            <a:avLst/>
          </a:prstGeom>
          <a:ln w="22225">
            <a:tailEnd type="none"/>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467544" y="2996952"/>
            <a:ext cx="8676456" cy="1512168"/>
            <a:chOff x="467544" y="2060848"/>
            <a:chExt cx="8676456" cy="1512168"/>
          </a:xfrm>
        </p:grpSpPr>
        <p:sp>
          <p:nvSpPr>
            <p:cNvPr id="25" name="Content Placeholder 2"/>
            <p:cNvSpPr txBox="1">
              <a:spLocks/>
            </p:cNvSpPr>
            <p:nvPr/>
          </p:nvSpPr>
          <p:spPr>
            <a:xfrm>
              <a:off x="467544" y="2060848"/>
              <a:ext cx="8676456" cy="1512168"/>
            </a:xfrm>
            <a:prstGeom prst="rect">
              <a:avLst/>
            </a:prstGeom>
          </p:spPr>
          <p:txBody>
            <a:bodyPr vert="horz" lIns="91440" tIns="45720" rIns="91440" bIns="45720" rtlCol="0">
              <a:normAutofit/>
            </a:bodyPr>
            <a:lstStyle/>
            <a:p>
              <a:pPr marL="411163" lvl="0" indent="-411163">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Scanning</a:t>
              </a:r>
              <a:r>
                <a:rPr kumimoji="0" lang="en-US" sz="2800" b="0" i="0" u="none" strike="noStrike" kern="1200" cap="none" spc="0" normalizeH="0" noProof="0" dirty="0" smtClean="0">
                  <a:ln>
                    <a:noFill/>
                  </a:ln>
                  <a:solidFill>
                    <a:schemeClr val="tx1"/>
                  </a:solidFill>
                  <a:effectLst/>
                  <a:uLnTx/>
                  <a:uFillTx/>
                  <a:latin typeface="+mn-lt"/>
                  <a:ea typeface="+mn-ea"/>
                  <a:cs typeface="+mn-cs"/>
                </a:rPr>
                <a:t> method</a:t>
              </a:r>
            </a:p>
            <a:p>
              <a:pPr marL="571500" lvl="0" indent="-571500">
                <a:tabLst>
                  <a:tab pos="571500" algn="l"/>
                </a:tabLst>
                <a:defRPr/>
              </a:pPr>
              <a:r>
                <a:rPr lang="en-US" sz="2800" dirty="0" smtClean="0"/>
                <a:t>     -</a:t>
              </a:r>
              <a:r>
                <a:rPr kumimoji="0" lang="en-US" sz="2800" b="0" i="0" u="none" strike="noStrike" kern="1200" cap="none" spc="0" normalizeH="0" noProof="0" dirty="0" smtClean="0">
                  <a:ln>
                    <a:noFill/>
                  </a:ln>
                  <a:solidFill>
                    <a:schemeClr val="tx1"/>
                  </a:solidFill>
                  <a:effectLst/>
                  <a:uLnTx/>
                  <a:uFillTx/>
                  <a:latin typeface="+mn-lt"/>
                  <a:ea typeface="+mn-ea"/>
                  <a:cs typeface="+mn-cs"/>
                </a:rPr>
                <a:t> </a:t>
              </a:r>
              <a:r>
                <a:rPr lang="en-US" sz="2800" dirty="0" smtClean="0"/>
                <a:t>Interlaced scanning </a:t>
              </a:r>
              <a:r>
                <a:rPr lang="en-US" sz="2000" dirty="0" smtClean="0"/>
                <a:t>         </a:t>
              </a:r>
              <a:r>
                <a:rPr lang="en-US" sz="2800" dirty="0" smtClean="0">
                  <a:solidFill>
                    <a:srgbClr val="0000FF"/>
                  </a:solidFill>
                </a:rPr>
                <a:t>1</a:t>
              </a:r>
              <a:r>
                <a:rPr lang="en-US" sz="2800" dirty="0" smtClean="0"/>
                <a:t>,</a:t>
              </a:r>
              <a:r>
                <a:rPr lang="en-US" sz="2800" dirty="0" smtClean="0">
                  <a:solidFill>
                    <a:srgbClr val="0000FF"/>
                  </a:solidFill>
                </a:rPr>
                <a:t>3</a:t>
              </a:r>
              <a:r>
                <a:rPr lang="en-US" sz="2800" dirty="0" smtClean="0"/>
                <a:t>,</a:t>
              </a:r>
              <a:r>
                <a:rPr lang="en-US" sz="2800" dirty="0" smtClean="0">
                  <a:solidFill>
                    <a:srgbClr val="0000FF"/>
                  </a:solidFill>
                </a:rPr>
                <a:t>5</a:t>
              </a:r>
              <a:r>
                <a:rPr lang="en-US" sz="2800" dirty="0" smtClean="0"/>
                <a:t>… then </a:t>
              </a:r>
              <a:r>
                <a:rPr lang="en-US" sz="2800" dirty="0" smtClean="0">
                  <a:solidFill>
                    <a:srgbClr val="FF0066"/>
                  </a:solidFill>
                </a:rPr>
                <a:t>2</a:t>
              </a:r>
              <a:r>
                <a:rPr lang="en-US" sz="2800" dirty="0" smtClean="0"/>
                <a:t>,</a:t>
              </a:r>
              <a:r>
                <a:rPr lang="en-US" sz="2800" dirty="0" smtClean="0">
                  <a:solidFill>
                    <a:srgbClr val="FF0066"/>
                  </a:solidFill>
                </a:rPr>
                <a:t>4</a:t>
              </a:r>
              <a:r>
                <a:rPr lang="en-US" sz="2800" dirty="0" smtClean="0"/>
                <a:t>,</a:t>
              </a:r>
              <a:r>
                <a:rPr lang="en-US" sz="2800" dirty="0" smtClean="0">
                  <a:solidFill>
                    <a:srgbClr val="FF0066"/>
                  </a:solidFill>
                </a:rPr>
                <a:t>6</a:t>
              </a:r>
              <a:r>
                <a:rPr lang="en-US" sz="2800" dirty="0" smtClean="0">
                  <a:solidFill>
                    <a:srgbClr val="0000FF"/>
                  </a:solidFill>
                </a:rPr>
                <a:t> </a:t>
              </a:r>
              <a:r>
                <a:rPr lang="en-US" sz="2800" dirty="0" smtClean="0"/>
                <a:t>…</a:t>
              </a:r>
            </a:p>
            <a:p>
              <a:pPr marL="571500" lvl="0" indent="-571500">
                <a:defRPr/>
              </a:pPr>
              <a:r>
                <a:rPr lang="en-US" sz="2800" dirty="0" smtClean="0"/>
                <a:t>     - Progressive scanning</a:t>
              </a:r>
              <a:r>
                <a:rPr lang="en-US" sz="2000" dirty="0" smtClean="0"/>
                <a:t>          </a:t>
              </a:r>
              <a:r>
                <a:rPr lang="en-US" sz="2800" dirty="0" smtClean="0">
                  <a:solidFill>
                    <a:srgbClr val="0000FF"/>
                  </a:solidFill>
                </a:rPr>
                <a:t>1</a:t>
              </a:r>
              <a:r>
                <a:rPr lang="en-US" sz="2800" dirty="0" smtClean="0"/>
                <a:t>,</a:t>
              </a:r>
              <a:r>
                <a:rPr lang="en-US" sz="2800" dirty="0" smtClean="0">
                  <a:solidFill>
                    <a:srgbClr val="FF0066"/>
                  </a:solidFill>
                </a:rPr>
                <a:t>2</a:t>
              </a:r>
              <a:r>
                <a:rPr lang="en-US" sz="2800" dirty="0" smtClean="0"/>
                <a:t>,</a:t>
              </a:r>
              <a:r>
                <a:rPr lang="en-US" sz="2800" dirty="0" smtClean="0">
                  <a:solidFill>
                    <a:srgbClr val="0000FF"/>
                  </a:solidFill>
                </a:rPr>
                <a:t>3</a:t>
              </a:r>
              <a:r>
                <a:rPr lang="en-US" sz="2800" dirty="0" smtClean="0"/>
                <a:t>,</a:t>
              </a:r>
              <a:r>
                <a:rPr lang="en-US" sz="2800" dirty="0" smtClean="0">
                  <a:solidFill>
                    <a:srgbClr val="FF0066"/>
                  </a:solidFill>
                </a:rPr>
                <a:t>4</a:t>
              </a:r>
              <a:r>
                <a:rPr lang="en-US" sz="2800" dirty="0" smtClean="0"/>
                <a:t>,</a:t>
              </a:r>
              <a:r>
                <a:rPr lang="en-US" sz="2800" dirty="0" smtClean="0">
                  <a:solidFill>
                    <a:srgbClr val="0000FF"/>
                  </a:solidFill>
                </a:rPr>
                <a:t>5</a:t>
              </a:r>
              <a:r>
                <a:rPr lang="en-US" sz="2800" dirty="0" smtClean="0"/>
                <a:t>,</a:t>
              </a:r>
              <a:r>
                <a:rPr lang="en-US" sz="2800" dirty="0" smtClean="0">
                  <a:solidFill>
                    <a:srgbClr val="FF0066"/>
                  </a:solidFill>
                </a:rPr>
                <a:t>6</a:t>
              </a:r>
              <a:r>
                <a:rPr lang="en-US" sz="2800" dirty="0" smtClean="0"/>
                <a:t>… </a:t>
              </a:r>
            </a:p>
          </p:txBody>
        </p:sp>
        <p:sp>
          <p:nvSpPr>
            <p:cNvPr id="26" name="Right Arrow 25"/>
            <p:cNvSpPr/>
            <p:nvPr/>
          </p:nvSpPr>
          <p:spPr>
            <a:xfrm>
              <a:off x="4067944" y="2636912"/>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FF"/>
                </a:solidFill>
              </a:endParaRPr>
            </a:p>
          </p:txBody>
        </p:sp>
        <p:sp>
          <p:nvSpPr>
            <p:cNvPr id="33" name="Right Arrow 32"/>
            <p:cNvSpPr/>
            <p:nvPr/>
          </p:nvSpPr>
          <p:spPr>
            <a:xfrm>
              <a:off x="4211960" y="3068960"/>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FF"/>
                </a:solidFill>
              </a:endParaRPr>
            </a:p>
          </p:txBody>
        </p:sp>
      </p:grpSp>
      <p:grpSp>
        <p:nvGrpSpPr>
          <p:cNvPr id="52" name="Group 51"/>
          <p:cNvGrpSpPr/>
          <p:nvPr/>
        </p:nvGrpSpPr>
        <p:grpSpPr>
          <a:xfrm>
            <a:off x="467544" y="2204863"/>
            <a:ext cx="7989975" cy="936105"/>
            <a:chOff x="467544" y="3429000"/>
            <a:chExt cx="7989975" cy="936105"/>
          </a:xfrm>
        </p:grpSpPr>
        <p:sp>
          <p:nvSpPr>
            <p:cNvPr id="47" name="Content Placeholder 2"/>
            <p:cNvSpPr txBox="1">
              <a:spLocks/>
            </p:cNvSpPr>
            <p:nvPr/>
          </p:nvSpPr>
          <p:spPr>
            <a:xfrm>
              <a:off x="467544" y="3429000"/>
              <a:ext cx="7989975" cy="936105"/>
            </a:xfrm>
            <a:prstGeom prst="rect">
              <a:avLst/>
            </a:prstGeom>
          </p:spPr>
          <p:txBody>
            <a:bodyPr vert="horz" lIns="91440" tIns="45720" rIns="91440" bIns="45720" rtlCol="0">
              <a:normAutofit lnSpcReduction="10000"/>
            </a:bodyPr>
            <a:lstStyle/>
            <a:p>
              <a:pPr marL="411163" lvl="0" indent="-411163">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Standards: </a:t>
              </a:r>
            </a:p>
            <a:p>
              <a:pPr marL="411163" lvl="0" indent="-411163">
                <a:defRPr/>
              </a:pPr>
              <a:r>
                <a:rPr lang="en-US" sz="3200" dirty="0" smtClean="0"/>
                <a:t>    </a:t>
              </a:r>
              <a:r>
                <a:rPr lang="en-US" sz="2800" dirty="0" smtClean="0"/>
                <a:t>NTSC       525 lines; PAL      625 lines</a:t>
              </a:r>
              <a:endParaRPr lang="en-US" sz="2800" dirty="0"/>
            </a:p>
          </p:txBody>
        </p:sp>
        <p:sp>
          <p:nvSpPr>
            <p:cNvPr id="49" name="Right Arrow 48"/>
            <p:cNvSpPr/>
            <p:nvPr/>
          </p:nvSpPr>
          <p:spPr>
            <a:xfrm>
              <a:off x="1763688" y="3933056"/>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FF"/>
                </a:solidFill>
              </a:endParaRPr>
            </a:p>
          </p:txBody>
        </p:sp>
        <p:sp>
          <p:nvSpPr>
            <p:cNvPr id="50" name="Right Arrow 49"/>
            <p:cNvSpPr/>
            <p:nvPr/>
          </p:nvSpPr>
          <p:spPr>
            <a:xfrm>
              <a:off x="4211960" y="3933056"/>
              <a:ext cx="432048" cy="288032"/>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FF"/>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down)">
                                      <p:cBhvr>
                                        <p:cTn id="11" dur="250"/>
                                        <p:tgtEl>
                                          <p:spTgt spid="27"/>
                                        </p:tgtEl>
                                      </p:cBhvr>
                                    </p:animEffect>
                                  </p:childTnLst>
                                </p:cTn>
                              </p:par>
                            </p:childTnLst>
                          </p:cTn>
                        </p:par>
                        <p:par>
                          <p:cTn id="12" fill="hold">
                            <p:stCondLst>
                              <p:cond delay="750"/>
                            </p:stCondLst>
                            <p:childTnLst>
                              <p:par>
                                <p:cTn id="13" presetID="22" presetClass="entr" presetSubtype="4"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down)">
                                      <p:cBhvr>
                                        <p:cTn id="15" dur="250"/>
                                        <p:tgtEl>
                                          <p:spTgt spid="29"/>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250"/>
                                        <p:tgtEl>
                                          <p:spTgt spid="31"/>
                                        </p:tgtEl>
                                      </p:cBhvr>
                                    </p:animEffect>
                                  </p:childTnLst>
                                </p:cTn>
                              </p:par>
                            </p:childTnLst>
                          </p:cTn>
                        </p:par>
                        <p:par>
                          <p:cTn id="20" fill="hold">
                            <p:stCondLst>
                              <p:cond delay="1250"/>
                            </p:stCondLst>
                            <p:childTnLst>
                              <p:par>
                                <p:cTn id="21" presetID="22" presetClass="entr" presetSubtype="4"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down)">
                                      <p:cBhvr>
                                        <p:cTn id="23" dur="250"/>
                                        <p:tgtEl>
                                          <p:spTgt spid="38"/>
                                        </p:tgtEl>
                                      </p:cBhvr>
                                    </p:animEffect>
                                  </p:childTnLst>
                                </p:cTn>
                              </p:par>
                            </p:childTnLst>
                          </p:cTn>
                        </p:par>
                        <p:par>
                          <p:cTn id="24" fill="hold">
                            <p:stCondLst>
                              <p:cond delay="1500"/>
                            </p:stCondLst>
                            <p:childTnLst>
                              <p:par>
                                <p:cTn id="25" presetID="22" presetClass="entr" presetSubtype="4" fill="hold"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par>
                          <p:cTn id="28" fill="hold">
                            <p:stCondLst>
                              <p:cond delay="2000"/>
                            </p:stCondLst>
                            <p:childTnLst>
                              <p:par>
                                <p:cTn id="29" presetID="22" presetClass="entr" presetSubtype="4" fill="hold"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down)">
                                      <p:cBhvr>
                                        <p:cTn id="31" dur="250"/>
                                        <p:tgtEl>
                                          <p:spTgt spid="28"/>
                                        </p:tgtEl>
                                      </p:cBhvr>
                                    </p:animEffect>
                                  </p:childTnLst>
                                </p:cTn>
                              </p:par>
                            </p:childTnLst>
                          </p:cTn>
                        </p:par>
                        <p:par>
                          <p:cTn id="32" fill="hold">
                            <p:stCondLst>
                              <p:cond delay="2250"/>
                            </p:stCondLst>
                            <p:childTnLst>
                              <p:par>
                                <p:cTn id="33" presetID="22" presetClass="entr" presetSubtype="4"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250"/>
                                        <p:tgtEl>
                                          <p:spTgt spid="30"/>
                                        </p:tgtEl>
                                      </p:cBhvr>
                                    </p:animEffect>
                                  </p:childTnLst>
                                </p:cTn>
                              </p:par>
                            </p:childTnLst>
                          </p:cTn>
                        </p:par>
                        <p:par>
                          <p:cTn id="36" fill="hold">
                            <p:stCondLst>
                              <p:cond delay="2500"/>
                            </p:stCondLst>
                            <p:childTnLst>
                              <p:par>
                                <p:cTn id="37" presetID="22" presetClass="entr" presetSubtype="4" fill="hold"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down)">
                                      <p:cBhvr>
                                        <p:cTn id="39" dur="250"/>
                                        <p:tgtEl>
                                          <p:spTgt spid="32"/>
                                        </p:tgtEl>
                                      </p:cBhvr>
                                    </p:animEffect>
                                  </p:childTnLst>
                                </p:cTn>
                              </p:par>
                            </p:childTnLst>
                          </p:cTn>
                        </p:par>
                        <p:par>
                          <p:cTn id="40" fill="hold">
                            <p:stCondLst>
                              <p:cond delay="2750"/>
                            </p:stCondLst>
                            <p:childTnLst>
                              <p:par>
                                <p:cTn id="41" presetID="22" presetClass="entr" presetSubtype="4" fill="hold" nodeType="after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wipe(down)">
                                      <p:cBhvr>
                                        <p:cTn id="43" dur="250"/>
                                        <p:tgtEl>
                                          <p:spTgt spid="39"/>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8"/>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27"/>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28"/>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29"/>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30"/>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31"/>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32"/>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38"/>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39"/>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7"/>
                                        </p:tgtEl>
                                        <p:attrNameLst>
                                          <p:attrName>style.visibility</p:attrName>
                                        </p:attrNameLst>
                                      </p:cBhvr>
                                      <p:to>
                                        <p:strVal val="hidden"/>
                                      </p:to>
                                    </p:set>
                                  </p:childTnLst>
                                </p:cTn>
                              </p:par>
                              <p:par>
                                <p:cTn id="66" presetID="22" presetClass="entr" presetSubtype="4" fill="hold" nodeType="with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down)">
                                      <p:cBhvr>
                                        <p:cTn id="68" dur="500"/>
                                        <p:tgtEl>
                                          <p:spTgt spid="7"/>
                                        </p:tgtEl>
                                      </p:cBhvr>
                                    </p:animEffect>
                                  </p:childTnLst>
                                </p:cTn>
                              </p:par>
                            </p:childTnLst>
                          </p:cTn>
                        </p:par>
                        <p:par>
                          <p:cTn id="69" fill="hold">
                            <p:stCondLst>
                              <p:cond delay="500"/>
                            </p:stCondLst>
                            <p:childTnLst>
                              <p:par>
                                <p:cTn id="70" presetID="22" presetClass="entr" presetSubtype="4" fill="hold"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wipe(down)">
                                      <p:cBhvr>
                                        <p:cTn id="72" dur="250"/>
                                        <p:tgtEl>
                                          <p:spTgt spid="8"/>
                                        </p:tgtEl>
                                      </p:cBhvr>
                                    </p:animEffect>
                                  </p:childTnLst>
                                </p:cTn>
                              </p:par>
                            </p:childTnLst>
                          </p:cTn>
                        </p:par>
                        <p:par>
                          <p:cTn id="73" fill="hold">
                            <p:stCondLst>
                              <p:cond delay="750"/>
                            </p:stCondLst>
                            <p:childTnLst>
                              <p:par>
                                <p:cTn id="74" presetID="22" presetClass="entr" presetSubtype="4" fill="hold" nodeType="after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wipe(down)">
                                      <p:cBhvr>
                                        <p:cTn id="76" dur="250"/>
                                        <p:tgtEl>
                                          <p:spTgt spid="27"/>
                                        </p:tgtEl>
                                      </p:cBhvr>
                                    </p:animEffect>
                                  </p:childTnLst>
                                </p:cTn>
                              </p:par>
                            </p:childTnLst>
                          </p:cTn>
                        </p:par>
                        <p:par>
                          <p:cTn id="77" fill="hold">
                            <p:stCondLst>
                              <p:cond delay="1000"/>
                            </p:stCondLst>
                            <p:childTnLst>
                              <p:par>
                                <p:cTn id="78" presetID="22" presetClass="entr" presetSubtype="4" fill="hold"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wipe(down)">
                                      <p:cBhvr>
                                        <p:cTn id="80" dur="250"/>
                                        <p:tgtEl>
                                          <p:spTgt spid="28"/>
                                        </p:tgtEl>
                                      </p:cBhvr>
                                    </p:animEffect>
                                  </p:childTnLst>
                                </p:cTn>
                              </p:par>
                            </p:childTnLst>
                          </p:cTn>
                        </p:par>
                        <p:par>
                          <p:cTn id="81" fill="hold">
                            <p:stCondLst>
                              <p:cond delay="1250"/>
                            </p:stCondLst>
                            <p:childTnLst>
                              <p:par>
                                <p:cTn id="82" presetID="22" presetClass="entr" presetSubtype="4" fill="hold" nodeType="after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wipe(down)">
                                      <p:cBhvr>
                                        <p:cTn id="84" dur="250"/>
                                        <p:tgtEl>
                                          <p:spTgt spid="29"/>
                                        </p:tgtEl>
                                      </p:cBhvr>
                                    </p:animEffect>
                                  </p:childTnLst>
                                </p:cTn>
                              </p:par>
                            </p:childTnLst>
                          </p:cTn>
                        </p:par>
                        <p:par>
                          <p:cTn id="85" fill="hold">
                            <p:stCondLst>
                              <p:cond delay="1500"/>
                            </p:stCondLst>
                            <p:childTnLst>
                              <p:par>
                                <p:cTn id="86" presetID="22" presetClass="entr" presetSubtype="4" fill="hold" nodeType="after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wipe(down)">
                                      <p:cBhvr>
                                        <p:cTn id="88" dur="250"/>
                                        <p:tgtEl>
                                          <p:spTgt spid="30"/>
                                        </p:tgtEl>
                                      </p:cBhvr>
                                    </p:animEffect>
                                  </p:childTnLst>
                                </p:cTn>
                              </p:par>
                            </p:childTnLst>
                          </p:cTn>
                        </p:par>
                        <p:par>
                          <p:cTn id="89" fill="hold">
                            <p:stCondLst>
                              <p:cond delay="1750"/>
                            </p:stCondLst>
                            <p:childTnLst>
                              <p:par>
                                <p:cTn id="90" presetID="22" presetClass="entr" presetSubtype="4" fill="hold" nodeType="after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wipe(down)">
                                      <p:cBhvr>
                                        <p:cTn id="92" dur="250"/>
                                        <p:tgtEl>
                                          <p:spTgt spid="31"/>
                                        </p:tgtEl>
                                      </p:cBhvr>
                                    </p:animEffect>
                                  </p:childTnLst>
                                </p:cTn>
                              </p:par>
                            </p:childTnLst>
                          </p:cTn>
                        </p:par>
                        <p:par>
                          <p:cTn id="93" fill="hold">
                            <p:stCondLst>
                              <p:cond delay="2000"/>
                            </p:stCondLst>
                            <p:childTnLst>
                              <p:par>
                                <p:cTn id="94" presetID="22" presetClass="entr" presetSubtype="4" fill="hold" nodeType="after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wipe(down)">
                                      <p:cBhvr>
                                        <p:cTn id="96" dur="250"/>
                                        <p:tgtEl>
                                          <p:spTgt spid="32"/>
                                        </p:tgtEl>
                                      </p:cBhvr>
                                    </p:animEffect>
                                  </p:childTnLst>
                                </p:cTn>
                              </p:par>
                            </p:childTnLst>
                          </p:cTn>
                        </p:par>
                        <p:par>
                          <p:cTn id="97" fill="hold">
                            <p:stCondLst>
                              <p:cond delay="2250"/>
                            </p:stCondLst>
                            <p:childTnLst>
                              <p:par>
                                <p:cTn id="98" presetID="22" presetClass="entr" presetSubtype="4" fill="hold"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wipe(down)">
                                      <p:cBhvr>
                                        <p:cTn id="100" dur="250"/>
                                        <p:tgtEl>
                                          <p:spTgt spid="38"/>
                                        </p:tgtEl>
                                      </p:cBhvr>
                                    </p:animEffect>
                                  </p:childTnLst>
                                </p:cTn>
                              </p:par>
                            </p:childTnLst>
                          </p:cTn>
                        </p:par>
                        <p:par>
                          <p:cTn id="101" fill="hold">
                            <p:stCondLst>
                              <p:cond delay="2500"/>
                            </p:stCondLst>
                            <p:childTnLst>
                              <p:par>
                                <p:cTn id="102" presetID="22" presetClass="entr" presetSubtype="4" fill="hold"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down)">
                                      <p:cBhvr>
                                        <p:cTn id="104" dur="250"/>
                                        <p:tgtEl>
                                          <p:spTgt spid="39"/>
                                        </p:tgtEl>
                                      </p:cBhvr>
                                    </p:animEffect>
                                  </p:childTnLst>
                                </p:cTn>
                              </p:par>
                            </p:childTnLst>
                          </p:cTn>
                        </p:par>
                        <p:par>
                          <p:cTn id="105" fill="hold">
                            <p:stCondLst>
                              <p:cond delay="2750"/>
                            </p:stCondLst>
                            <p:childTnLst>
                              <p:par>
                                <p:cTn id="106" presetID="1" presetClass="entr" presetSubtype="0" fill="hold" nodeType="afterEffect">
                                  <p:stCondLst>
                                    <p:cond delay="0"/>
                                  </p:stCondLst>
                                  <p:childTnLst>
                                    <p:set>
                                      <p:cBhvr>
                                        <p:cTn id="107"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7768"/>
            <a:ext cx="8229600" cy="1143000"/>
          </a:xfrm>
        </p:spPr>
        <p:txBody>
          <a:bodyPr/>
          <a:lstStyle/>
          <a:p>
            <a:r>
              <a:rPr lang="en-US" dirty="0" smtClean="0"/>
              <a:t>Pixels</a:t>
            </a:r>
            <a:endParaRPr lang="en-US" dirty="0"/>
          </a:p>
        </p:txBody>
      </p:sp>
      <p:grpSp>
        <p:nvGrpSpPr>
          <p:cNvPr id="24" name="Group 23"/>
          <p:cNvGrpSpPr/>
          <p:nvPr/>
        </p:nvGrpSpPr>
        <p:grpSpPr>
          <a:xfrm>
            <a:off x="971600" y="1772816"/>
            <a:ext cx="5209553" cy="2056294"/>
            <a:chOff x="1979712" y="1772816"/>
            <a:chExt cx="5209553" cy="2056294"/>
          </a:xfrm>
        </p:grpSpPr>
        <p:grpSp>
          <p:nvGrpSpPr>
            <p:cNvPr id="4" name="Group 3"/>
            <p:cNvGrpSpPr/>
            <p:nvPr/>
          </p:nvGrpSpPr>
          <p:grpSpPr>
            <a:xfrm>
              <a:off x="1979712" y="1783016"/>
              <a:ext cx="2240240" cy="2046094"/>
              <a:chOff x="1952208" y="4047202"/>
              <a:chExt cx="2240240" cy="2046094"/>
            </a:xfrm>
          </p:grpSpPr>
          <p:pic>
            <p:nvPicPr>
              <p:cNvPr id="5" name="Picture 2"/>
              <p:cNvPicPr>
                <a:picLocks noChangeArrowheads="1"/>
              </p:cNvPicPr>
              <p:nvPr/>
            </p:nvPicPr>
            <p:blipFill>
              <a:blip r:embed="rId3" cstate="print"/>
              <a:srcRect/>
              <a:stretch>
                <a:fillRect/>
              </a:stretch>
            </p:blipFill>
            <p:spPr bwMode="auto">
              <a:xfrm>
                <a:off x="1952208" y="4047202"/>
                <a:ext cx="2240240" cy="1635720"/>
              </a:xfrm>
              <a:prstGeom prst="rect">
                <a:avLst/>
              </a:prstGeom>
              <a:noFill/>
              <a:ln w="9525">
                <a:noFill/>
                <a:miter lim="800000"/>
                <a:headEnd/>
                <a:tailEnd/>
              </a:ln>
            </p:spPr>
          </p:pic>
          <p:sp>
            <p:nvSpPr>
              <p:cNvPr id="6" name="Rectangle 5"/>
              <p:cNvSpPr/>
              <p:nvPr/>
            </p:nvSpPr>
            <p:spPr>
              <a:xfrm>
                <a:off x="2242767" y="5325113"/>
                <a:ext cx="514548" cy="3578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p:cNvSpPr txBox="1"/>
              <p:nvPr/>
            </p:nvSpPr>
            <p:spPr>
              <a:xfrm>
                <a:off x="2627784" y="5693186"/>
                <a:ext cx="1008112" cy="400110"/>
              </a:xfrm>
              <a:prstGeom prst="rect">
                <a:avLst/>
              </a:prstGeom>
              <a:noFill/>
            </p:spPr>
            <p:txBody>
              <a:bodyPr wrap="square" rtlCol="0">
                <a:spAutoFit/>
              </a:bodyPr>
              <a:lstStyle/>
              <a:p>
                <a:r>
                  <a:rPr lang="en-US" sz="2000" dirty="0" smtClean="0">
                    <a:solidFill>
                      <a:srgbClr val="0000FF"/>
                    </a:solidFill>
                  </a:rPr>
                  <a:t>Original  </a:t>
                </a:r>
              </a:p>
            </p:txBody>
          </p:sp>
        </p:grpSp>
        <p:grpSp>
          <p:nvGrpSpPr>
            <p:cNvPr id="9" name="Group 8"/>
            <p:cNvGrpSpPr/>
            <p:nvPr/>
          </p:nvGrpSpPr>
          <p:grpSpPr>
            <a:xfrm>
              <a:off x="2267744" y="1772816"/>
              <a:ext cx="4921521" cy="2056294"/>
              <a:chOff x="2242767" y="4037002"/>
              <a:chExt cx="4921521" cy="2056294"/>
            </a:xfrm>
          </p:grpSpPr>
          <p:cxnSp>
            <p:nvCxnSpPr>
              <p:cNvPr id="10" name="Straight Connector 9"/>
              <p:cNvCxnSpPr/>
              <p:nvPr/>
            </p:nvCxnSpPr>
            <p:spPr>
              <a:xfrm flipV="1">
                <a:off x="2242767" y="4037002"/>
                <a:ext cx="2681281" cy="128811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316274" y="5682922"/>
                <a:ext cx="270695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7"/>
              <p:cNvPicPr>
                <a:picLocks noChangeArrowheads="1"/>
              </p:cNvPicPr>
              <p:nvPr/>
            </p:nvPicPr>
            <p:blipFill>
              <a:blip r:embed="rId4" cstate="print">
                <a:lum bright="10000" contrast="10000"/>
              </a:blip>
              <a:srcRect l="4473" t="10356" r="4569"/>
              <a:stretch>
                <a:fillRect/>
              </a:stretch>
            </p:blipFill>
            <p:spPr bwMode="auto">
              <a:xfrm>
                <a:off x="4924048" y="4050792"/>
                <a:ext cx="2240240" cy="1635720"/>
              </a:xfrm>
              <a:prstGeom prst="rect">
                <a:avLst/>
              </a:prstGeom>
              <a:noFill/>
              <a:ln w="9525">
                <a:noFill/>
                <a:miter lim="800000"/>
                <a:headEnd/>
                <a:tailEnd/>
              </a:ln>
            </p:spPr>
          </p:pic>
          <p:sp>
            <p:nvSpPr>
              <p:cNvPr id="13" name="Rectangle 12"/>
              <p:cNvSpPr/>
              <p:nvPr/>
            </p:nvSpPr>
            <p:spPr>
              <a:xfrm>
                <a:off x="4924048" y="4044952"/>
                <a:ext cx="2240240" cy="16357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5508104" y="5693186"/>
                <a:ext cx="1296144" cy="400110"/>
              </a:xfrm>
              <a:prstGeom prst="rect">
                <a:avLst/>
              </a:prstGeom>
              <a:noFill/>
            </p:spPr>
            <p:txBody>
              <a:bodyPr wrap="square" rtlCol="0">
                <a:spAutoFit/>
              </a:bodyPr>
              <a:lstStyle/>
              <a:p>
                <a:r>
                  <a:rPr lang="en-US" sz="2000" dirty="0" smtClean="0">
                    <a:solidFill>
                      <a:srgbClr val="0000FF"/>
                    </a:solidFill>
                  </a:rPr>
                  <a:t>Enlarged</a:t>
                </a:r>
              </a:p>
            </p:txBody>
          </p:sp>
        </p:grpSp>
      </p:grpSp>
      <p:grpSp>
        <p:nvGrpSpPr>
          <p:cNvPr id="17" name="Group 16"/>
          <p:cNvGrpSpPr/>
          <p:nvPr/>
        </p:nvGrpSpPr>
        <p:grpSpPr>
          <a:xfrm>
            <a:off x="2483768" y="4653136"/>
            <a:ext cx="4176464" cy="1368152"/>
            <a:chOff x="1403648" y="2348880"/>
            <a:chExt cx="4176464" cy="1368152"/>
          </a:xfrm>
        </p:grpSpPr>
        <p:sp>
          <p:nvSpPr>
            <p:cNvPr id="18" name="TextBox 17"/>
            <p:cNvSpPr txBox="1"/>
            <p:nvPr/>
          </p:nvSpPr>
          <p:spPr>
            <a:xfrm>
              <a:off x="1403648" y="3316922"/>
              <a:ext cx="4176464" cy="400110"/>
            </a:xfrm>
            <a:prstGeom prst="rect">
              <a:avLst/>
            </a:prstGeom>
            <a:noFill/>
          </p:spPr>
          <p:txBody>
            <a:bodyPr wrap="square" rtlCol="0">
              <a:spAutoFit/>
            </a:bodyPr>
            <a:lstStyle/>
            <a:p>
              <a:r>
                <a:rPr lang="en-US" sz="2000" dirty="0" smtClean="0">
                  <a:solidFill>
                    <a:srgbClr val="0000FF"/>
                  </a:solidFill>
                </a:rPr>
                <a:t>     25X25         50X50       100X100</a:t>
              </a:r>
            </a:p>
          </p:txBody>
        </p:sp>
        <p:pic>
          <p:nvPicPr>
            <p:cNvPr id="19" name="Picture 4"/>
            <p:cNvPicPr>
              <a:picLocks noChangeAspect="1" noChangeArrowheads="1"/>
            </p:cNvPicPr>
            <p:nvPr/>
          </p:nvPicPr>
          <p:blipFill>
            <a:blip r:embed="rId5" cstate="print"/>
            <a:srcRect/>
            <a:stretch>
              <a:fillRect/>
            </a:stretch>
          </p:blipFill>
          <p:spPr bwMode="auto">
            <a:xfrm>
              <a:off x="2771800" y="2348880"/>
              <a:ext cx="952500" cy="95250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20" name="Picture 19" descr="100x100.png"/>
            <p:cNvPicPr>
              <a:picLocks noChangeAspect="1"/>
            </p:cNvPicPr>
            <p:nvPr/>
          </p:nvPicPr>
          <p:blipFill>
            <a:blip r:embed="rId6" cstate="print"/>
            <a:stretch>
              <a:fillRect/>
            </a:stretch>
          </p:blipFill>
          <p:spPr>
            <a:xfrm>
              <a:off x="3923928" y="2348880"/>
              <a:ext cx="952633" cy="95263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21" name="Picture 5"/>
            <p:cNvPicPr>
              <a:picLocks noChangeAspect="1" noChangeArrowheads="1"/>
            </p:cNvPicPr>
            <p:nvPr/>
          </p:nvPicPr>
          <p:blipFill>
            <a:blip r:embed="rId7" cstate="print"/>
            <a:srcRect/>
            <a:stretch>
              <a:fillRect/>
            </a:stretch>
          </p:blipFill>
          <p:spPr bwMode="auto">
            <a:xfrm>
              <a:off x="1619672" y="2348880"/>
              <a:ext cx="952500" cy="95250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grpSp>
      <p:sp>
        <p:nvSpPr>
          <p:cNvPr id="22" name="Content Placeholder 2"/>
          <p:cNvSpPr txBox="1">
            <a:spLocks/>
          </p:cNvSpPr>
          <p:nvPr/>
        </p:nvSpPr>
        <p:spPr>
          <a:xfrm>
            <a:off x="361937" y="3933056"/>
            <a:ext cx="8782063" cy="936105"/>
          </a:xfrm>
          <a:prstGeom prst="rect">
            <a:avLst/>
          </a:prstGeom>
        </p:spPr>
        <p:txBody>
          <a:bodyPr vert="horz" lIns="91440" tIns="45720" rIns="91440" bIns="45720" rtlCol="0">
            <a:normAutofit/>
          </a:bodyPr>
          <a:lstStyle/>
          <a:p>
            <a:pPr marL="342900" lvl="0" indent="-342900">
              <a:spcBef>
                <a:spcPct val="20000"/>
              </a:spcBef>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Higher number of pixels</a:t>
            </a:r>
            <a:r>
              <a:rPr lang="en-US" sz="2800" dirty="0" smtClean="0">
                <a:solidFill>
                  <a:srgbClr val="0000FF"/>
                </a:solidFill>
              </a:rPr>
              <a:t> </a:t>
            </a:r>
            <a:r>
              <a:rPr lang="en-US" sz="2800" b="1" dirty="0" smtClean="0">
                <a:solidFill>
                  <a:srgbClr val="0000FF"/>
                </a:solidFill>
              </a:rPr>
              <a:t>=</a:t>
            </a:r>
            <a:r>
              <a:rPr lang="en-US" sz="2800" dirty="0" smtClean="0">
                <a:solidFill>
                  <a:srgbClr val="0000FF"/>
                </a:solidFill>
              </a:rPr>
              <a:t> </a:t>
            </a:r>
            <a:r>
              <a:rPr lang="en-US" sz="2800" dirty="0" smtClean="0"/>
              <a:t>more details</a:t>
            </a:r>
          </a:p>
        </p:txBody>
      </p:sp>
      <p:sp>
        <p:nvSpPr>
          <p:cNvPr id="27" name="Rectangle 26"/>
          <p:cNvSpPr/>
          <p:nvPr/>
        </p:nvSpPr>
        <p:spPr>
          <a:xfrm>
            <a:off x="6479704" y="1772816"/>
            <a:ext cx="2196752" cy="1440160"/>
          </a:xfrm>
          <a:prstGeom prst="rect">
            <a:avLst/>
          </a:prstGeom>
          <a:solidFill>
            <a:schemeClr val="bg1"/>
          </a:solidFill>
          <a:ln>
            <a:noFill/>
          </a:ln>
          <a:effectLst>
            <a:outerShdw blurRad="292100" dist="139700" dir="2700000" algn="tl" rotWithShape="0">
              <a:srgbClr val="333333">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u="sng" dirty="0" smtClean="0">
                <a:solidFill>
                  <a:schemeClr val="tx1"/>
                </a:solidFill>
                <a:latin typeface="Arial Black" pitchFamily="34" charset="0"/>
              </a:rPr>
              <a:t>Example</a:t>
            </a:r>
          </a:p>
          <a:p>
            <a:pPr algn="ctr"/>
            <a:r>
              <a:rPr lang="de-DE" sz="1600" dirty="0" smtClean="0">
                <a:solidFill>
                  <a:schemeClr val="tx1"/>
                </a:solidFill>
              </a:rPr>
              <a:t>1280 x 1024 pixels</a:t>
            </a:r>
          </a:p>
          <a:p>
            <a:pPr algn="ctr"/>
            <a:r>
              <a:rPr lang="de-DE" sz="1600" dirty="0" smtClean="0">
                <a:solidFill>
                  <a:schemeClr val="tx1"/>
                </a:solidFill>
              </a:rPr>
              <a:t>= 1,310,720 pixels</a:t>
            </a:r>
          </a:p>
          <a:p>
            <a:pPr algn="ctr"/>
            <a:r>
              <a:rPr lang="de-DE" sz="1600" dirty="0" smtClean="0">
                <a:solidFill>
                  <a:schemeClr val="tx1"/>
                </a:solidFill>
              </a:rPr>
              <a:t> = 1.3 Megapixels (MP)</a:t>
            </a:r>
            <a:endParaRPr lang="en-US" sz="1600" dirty="0">
              <a:solidFill>
                <a:schemeClr val="tx1"/>
              </a:solidFill>
            </a:endParaRPr>
          </a:p>
        </p:txBody>
      </p:sp>
      <p:sp>
        <p:nvSpPr>
          <p:cNvPr id="23" name="Content Placeholder 2"/>
          <p:cNvSpPr txBox="1">
            <a:spLocks/>
          </p:cNvSpPr>
          <p:nvPr/>
        </p:nvSpPr>
        <p:spPr>
          <a:xfrm>
            <a:off x="470457" y="1196751"/>
            <a:ext cx="8673543" cy="936105"/>
          </a:xfrm>
          <a:prstGeom prst="rect">
            <a:avLst/>
          </a:prstGeom>
        </p:spPr>
        <p:txBody>
          <a:bodyPr vert="horz" lIns="91440" tIns="45720" rIns="91440" bIns="45720" rtlCol="0">
            <a:normAutofit/>
          </a:bodyPr>
          <a:lstStyle/>
          <a:p>
            <a:pPr marL="342900" lvl="0" indent="-342900">
              <a:spcBef>
                <a:spcPct val="20000"/>
              </a:spcBef>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Pixel : smallest units of a digital image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Table 37"/>
          <p:cNvGraphicFramePr>
            <a:graphicFrameLocks noGrp="1"/>
          </p:cNvGraphicFramePr>
          <p:nvPr/>
        </p:nvGraphicFramePr>
        <p:xfrm>
          <a:off x="4499992" y="4998287"/>
          <a:ext cx="3888432" cy="1005840"/>
        </p:xfrm>
        <a:graphic>
          <a:graphicData uri="http://schemas.openxmlformats.org/drawingml/2006/table">
            <a:tbl>
              <a:tblPr firstRow="1" bandRow="1">
                <a:tableStyleId>{5C22544A-7EE6-4342-B048-85BDC9FD1C3A}</a:tableStyleId>
              </a:tblPr>
              <a:tblGrid>
                <a:gridCol w="1901011">
                  <a:extLst>
                    <a:ext uri="{9D8B030D-6E8A-4147-A177-3AD203B41FA5}">
                      <a16:colId xmlns:a16="http://schemas.microsoft.com/office/drawing/2014/main" val="20000"/>
                    </a:ext>
                  </a:extLst>
                </a:gridCol>
                <a:gridCol w="1987421">
                  <a:extLst>
                    <a:ext uri="{9D8B030D-6E8A-4147-A177-3AD203B41FA5}">
                      <a16:colId xmlns:a16="http://schemas.microsoft.com/office/drawing/2014/main" val="20001"/>
                    </a:ext>
                  </a:extLst>
                </a:gridCol>
              </a:tblGrid>
              <a:tr h="230128">
                <a:tc>
                  <a:txBody>
                    <a:bodyPr/>
                    <a:lstStyle/>
                    <a:p>
                      <a:pPr algn="ctr"/>
                      <a:r>
                        <a:rPr lang="en-US" dirty="0" smtClean="0"/>
                        <a:t>Resolution Name</a:t>
                      </a:r>
                      <a:endParaRPr lang="en-US" dirty="0"/>
                    </a:p>
                  </a:txBody>
                  <a:tcPr/>
                </a:tc>
                <a:tc>
                  <a:txBody>
                    <a:bodyPr/>
                    <a:lstStyle/>
                    <a:p>
                      <a:pPr algn="ctr"/>
                      <a:r>
                        <a:rPr lang="en-US" dirty="0" smtClean="0"/>
                        <a:t>Pixels ( </a:t>
                      </a:r>
                      <a:r>
                        <a:rPr lang="en-US" dirty="0" err="1" smtClean="0"/>
                        <a:t>WxL</a:t>
                      </a:r>
                      <a:r>
                        <a:rPr lang="en-US" dirty="0" smtClean="0"/>
                        <a:t>)</a:t>
                      </a:r>
                      <a:endParaRPr lang="en-US" dirty="0"/>
                    </a:p>
                  </a:txBody>
                  <a:tcPr anchor="ctr"/>
                </a:tc>
                <a:extLst>
                  <a:ext uri="{0D108BD9-81ED-4DB2-BD59-A6C34878D82A}">
                    <a16:rowId xmlns:a16="http://schemas.microsoft.com/office/drawing/2014/main" val="10000"/>
                  </a:ext>
                </a:extLst>
              </a:tr>
              <a:tr h="351039">
                <a:tc>
                  <a:txBody>
                    <a:bodyPr/>
                    <a:lstStyle/>
                    <a:p>
                      <a:pPr algn="ctr"/>
                      <a:r>
                        <a:rPr lang="en-US" dirty="0" smtClean="0"/>
                        <a:t>D1</a:t>
                      </a:r>
                      <a:endParaRPr lang="en-US" dirty="0"/>
                    </a:p>
                  </a:txBody>
                  <a:tcPr anchor="ctr"/>
                </a:tc>
                <a:tc>
                  <a:txBody>
                    <a:bodyPr/>
                    <a:lstStyle/>
                    <a:p>
                      <a:pPr algn="ctr"/>
                      <a:r>
                        <a:rPr lang="pt-BR" sz="1800" b="0" i="0" kern="1200" dirty="0" smtClean="0">
                          <a:solidFill>
                            <a:schemeClr val="dk1"/>
                          </a:solidFill>
                          <a:latin typeface="+mn-lt"/>
                          <a:ea typeface="+mn-ea"/>
                          <a:cs typeface="+mn-cs"/>
                        </a:rPr>
                        <a:t>720 x 480 (NTSC)</a:t>
                      </a:r>
                    </a:p>
                    <a:p>
                      <a:pPr algn="ctr"/>
                      <a:r>
                        <a:rPr lang="pt-BR" sz="1800" b="0" i="0" kern="1200" dirty="0" smtClean="0">
                          <a:solidFill>
                            <a:schemeClr val="dk1"/>
                          </a:solidFill>
                          <a:latin typeface="+mn-lt"/>
                          <a:ea typeface="+mn-ea"/>
                          <a:cs typeface="+mn-cs"/>
                        </a:rPr>
                        <a:t>720 x 576 (PAL) </a:t>
                      </a:r>
                      <a:endParaRPr lang="en-US" i="0" dirty="0"/>
                    </a:p>
                  </a:txBody>
                  <a:tcPr/>
                </a:tc>
                <a:extLst>
                  <a:ext uri="{0D108BD9-81ED-4DB2-BD59-A6C34878D82A}">
                    <a16:rowId xmlns:a16="http://schemas.microsoft.com/office/drawing/2014/main" val="10001"/>
                  </a:ext>
                </a:extLst>
              </a:tr>
            </a:tbl>
          </a:graphicData>
        </a:graphic>
      </p:graphicFrame>
      <p:sp>
        <p:nvSpPr>
          <p:cNvPr id="2" name="Title 1"/>
          <p:cNvSpPr>
            <a:spLocks noGrp="1"/>
          </p:cNvSpPr>
          <p:nvPr>
            <p:ph type="title"/>
          </p:nvPr>
        </p:nvSpPr>
        <p:spPr/>
        <p:txBody>
          <a:bodyPr/>
          <a:lstStyle/>
          <a:p>
            <a:r>
              <a:rPr lang="en-US" dirty="0" smtClean="0"/>
              <a:t>From Analog to Digital</a:t>
            </a:r>
            <a:endParaRPr lang="en-US" dirty="0"/>
          </a:p>
        </p:txBody>
      </p:sp>
      <p:graphicFrame>
        <p:nvGraphicFramePr>
          <p:cNvPr id="25" name="Table 24"/>
          <p:cNvGraphicFramePr>
            <a:graphicFrameLocks noGrp="1"/>
          </p:cNvGraphicFramePr>
          <p:nvPr/>
        </p:nvGraphicFramePr>
        <p:xfrm>
          <a:off x="755576" y="4924007"/>
          <a:ext cx="2952328" cy="1169289"/>
        </p:xfrm>
        <a:graphic>
          <a:graphicData uri="http://schemas.openxmlformats.org/drawingml/2006/table">
            <a:tbl>
              <a:tblPr firstRow="1" bandRow="1">
                <a:tableStyleId>{073A0DAA-6AF3-43AB-8588-CEC1D06C72B9}</a:tableStyleId>
              </a:tblPr>
              <a:tblGrid>
                <a:gridCol w="1215664">
                  <a:extLst>
                    <a:ext uri="{9D8B030D-6E8A-4147-A177-3AD203B41FA5}">
                      <a16:colId xmlns:a16="http://schemas.microsoft.com/office/drawing/2014/main" val="20000"/>
                    </a:ext>
                  </a:extLst>
                </a:gridCol>
                <a:gridCol w="1736664">
                  <a:extLst>
                    <a:ext uri="{9D8B030D-6E8A-4147-A177-3AD203B41FA5}">
                      <a16:colId xmlns:a16="http://schemas.microsoft.com/office/drawing/2014/main" val="20001"/>
                    </a:ext>
                  </a:extLst>
                </a:gridCol>
              </a:tblGrid>
              <a:tr h="389763">
                <a:tc>
                  <a:txBody>
                    <a:bodyPr/>
                    <a:lstStyle/>
                    <a:p>
                      <a:pPr algn="ctr"/>
                      <a:r>
                        <a:rPr lang="en-US" dirty="0" smtClean="0"/>
                        <a:t>Standard</a:t>
                      </a:r>
                      <a:endParaRPr lang="en-US" dirty="0"/>
                    </a:p>
                  </a:txBody>
                  <a:tcPr/>
                </a:tc>
                <a:tc>
                  <a:txBody>
                    <a:bodyPr/>
                    <a:lstStyle/>
                    <a:p>
                      <a:pPr algn="ctr"/>
                      <a:r>
                        <a:rPr lang="en-US" dirty="0" smtClean="0"/>
                        <a:t>Scan Lines</a:t>
                      </a:r>
                      <a:endParaRPr lang="en-US" dirty="0"/>
                    </a:p>
                  </a:txBody>
                  <a:tcPr/>
                </a:tc>
                <a:extLst>
                  <a:ext uri="{0D108BD9-81ED-4DB2-BD59-A6C34878D82A}">
                    <a16:rowId xmlns:a16="http://schemas.microsoft.com/office/drawing/2014/main" val="10000"/>
                  </a:ext>
                </a:extLst>
              </a:tr>
              <a:tr h="389763">
                <a:tc>
                  <a:txBody>
                    <a:bodyPr/>
                    <a:lstStyle/>
                    <a:p>
                      <a:pPr algn="ctr"/>
                      <a:r>
                        <a:rPr lang="en-US" b="1" i="0" baseline="0" dirty="0" smtClean="0"/>
                        <a:t>NTSC</a:t>
                      </a:r>
                      <a:endParaRPr lang="en-US" b="1" i="0" dirty="0"/>
                    </a:p>
                  </a:txBody>
                  <a:tcPr/>
                </a:tc>
                <a:tc>
                  <a:txBody>
                    <a:bodyPr/>
                    <a:lstStyle/>
                    <a:p>
                      <a:pPr algn="ctr"/>
                      <a:r>
                        <a:rPr lang="en-US" dirty="0" smtClean="0"/>
                        <a:t>525 lines</a:t>
                      </a:r>
                      <a:r>
                        <a:rPr lang="en-US" baseline="0" dirty="0" smtClean="0"/>
                        <a:t> </a:t>
                      </a:r>
                      <a:endParaRPr lang="en-US" dirty="0"/>
                    </a:p>
                  </a:txBody>
                  <a:tcPr/>
                </a:tc>
                <a:extLst>
                  <a:ext uri="{0D108BD9-81ED-4DB2-BD59-A6C34878D82A}">
                    <a16:rowId xmlns:a16="http://schemas.microsoft.com/office/drawing/2014/main" val="10001"/>
                  </a:ext>
                </a:extLst>
              </a:tr>
              <a:tr h="389763">
                <a:tc>
                  <a:txBody>
                    <a:bodyPr/>
                    <a:lstStyle/>
                    <a:p>
                      <a:pPr algn="ctr"/>
                      <a:r>
                        <a:rPr lang="en-US" b="1" i="0" dirty="0" smtClean="0"/>
                        <a:t>PAL</a:t>
                      </a:r>
                      <a:endParaRPr lang="en-US" b="1" i="0" dirty="0"/>
                    </a:p>
                  </a:txBody>
                  <a:tcPr/>
                </a:tc>
                <a:tc>
                  <a:txBody>
                    <a:bodyPr/>
                    <a:lstStyle/>
                    <a:p>
                      <a:pPr algn="ctr"/>
                      <a:r>
                        <a:rPr lang="en-US" dirty="0" smtClean="0"/>
                        <a:t>625 lines</a:t>
                      </a:r>
                      <a:endParaRPr lang="en-US" dirty="0"/>
                    </a:p>
                  </a:txBody>
                  <a:tcPr/>
                </a:tc>
                <a:extLst>
                  <a:ext uri="{0D108BD9-81ED-4DB2-BD59-A6C34878D82A}">
                    <a16:rowId xmlns:a16="http://schemas.microsoft.com/office/drawing/2014/main" val="10002"/>
                  </a:ext>
                </a:extLst>
              </a:tr>
            </a:tbl>
          </a:graphicData>
        </a:graphic>
      </p:graphicFrame>
      <p:sp>
        <p:nvSpPr>
          <p:cNvPr id="42" name="Content Placeholder 2"/>
          <p:cNvSpPr txBox="1">
            <a:spLocks/>
          </p:cNvSpPr>
          <p:nvPr/>
        </p:nvSpPr>
        <p:spPr>
          <a:xfrm>
            <a:off x="467544" y="1340768"/>
            <a:ext cx="8280920" cy="936104"/>
          </a:xfrm>
          <a:prstGeom prst="rect">
            <a:avLst/>
          </a:prstGeom>
        </p:spPr>
        <p:txBody>
          <a:bodyPr vert="horz" lIns="91440" tIns="45720" rIns="91440" bIns="45720" rtlCol="0">
            <a:noAutofit/>
          </a:bodyPr>
          <a:lstStyle/>
          <a:p>
            <a:pPr marL="342900" lvl="0" indent="-342900">
              <a:lnSpc>
                <a:spcPts val="3000"/>
              </a:lnSpc>
              <a:spcBef>
                <a:spcPct val="20000"/>
              </a:spcBef>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 Video display quality was limited due to the incapability of CRT display devices</a:t>
            </a:r>
            <a:endParaRPr kumimoji="0" lang="en-US" sz="280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21508" name="Picture 4" descr="http://t3.gstatic.com/images?q=tbn:ANd9GcTXURre8p0E3ozRyankr2Kun9T-xyxGVGqkpmMqKx8um4sbo87SCA"/>
          <p:cNvPicPr>
            <a:picLocks noChangeAspect="1" noChangeArrowheads="1"/>
          </p:cNvPicPr>
          <p:nvPr/>
        </p:nvPicPr>
        <p:blipFill>
          <a:blip r:embed="rId3" cstate="print">
            <a:lum contrast="-20000"/>
            <a:clrChange>
              <a:clrFrom>
                <a:srgbClr val="FFFFFF"/>
              </a:clrFrom>
              <a:clrTo>
                <a:srgbClr val="FFFFFF">
                  <a:alpha val="0"/>
                </a:srgbClr>
              </a:clrTo>
            </a:clrChange>
          </a:blip>
          <a:srcRect/>
          <a:stretch>
            <a:fillRect/>
          </a:stretch>
        </p:blipFill>
        <p:spPr bwMode="auto">
          <a:xfrm>
            <a:off x="6876256" y="2348880"/>
            <a:ext cx="1512168" cy="2223295"/>
          </a:xfrm>
          <a:prstGeom prst="rect">
            <a:avLst/>
          </a:prstGeom>
          <a:noFill/>
          <a:ln w="9525">
            <a:noFill/>
            <a:miter lim="800000"/>
            <a:headEnd/>
            <a:tailEnd/>
          </a:ln>
        </p:spPr>
      </p:pic>
      <p:grpSp>
        <p:nvGrpSpPr>
          <p:cNvPr id="40" name="Group 39"/>
          <p:cNvGrpSpPr/>
          <p:nvPr/>
        </p:nvGrpSpPr>
        <p:grpSpPr>
          <a:xfrm>
            <a:off x="467544" y="2276872"/>
            <a:ext cx="7200800" cy="1512168"/>
            <a:chOff x="467544" y="1817392"/>
            <a:chExt cx="8697144" cy="936104"/>
          </a:xfrm>
        </p:grpSpPr>
        <p:sp>
          <p:nvSpPr>
            <p:cNvPr id="27" name="Content Placeholder 2"/>
            <p:cNvSpPr txBox="1">
              <a:spLocks/>
            </p:cNvSpPr>
            <p:nvPr/>
          </p:nvSpPr>
          <p:spPr>
            <a:xfrm>
              <a:off x="467544" y="1817392"/>
              <a:ext cx="8697144" cy="936104"/>
            </a:xfrm>
            <a:prstGeom prst="rect">
              <a:avLst/>
            </a:prstGeom>
          </p:spPr>
          <p:txBody>
            <a:bodyPr vert="horz" lIns="91440" tIns="45720" rIns="91440" bIns="45720" rtlCol="0">
              <a:noAutofit/>
            </a:bodyPr>
            <a:lstStyle/>
            <a:p>
              <a:pPr marL="342900" lvl="0" indent="-342900">
                <a:lnSpc>
                  <a:spcPts val="2600"/>
                </a:lnSpc>
                <a:spcBef>
                  <a:spcPct val="20000"/>
                </a:spcBef>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r>
                <a:rPr lang="en-US" sz="2800" dirty="0" smtClean="0"/>
                <a:t>● Analog signal </a:t>
              </a:r>
              <a:r>
                <a:rPr lang="en-US" sz="2800" b="1" dirty="0" smtClean="0">
                  <a:solidFill>
                    <a:srgbClr val="0000FF"/>
                  </a:solidFill>
                </a:rPr>
                <a:t>+</a:t>
              </a:r>
              <a:r>
                <a:rPr lang="en-US" sz="2800" dirty="0" smtClean="0"/>
                <a:t> Encoder </a:t>
              </a:r>
              <a:r>
                <a:rPr lang="en-US" sz="2800" b="1" dirty="0" smtClean="0">
                  <a:solidFill>
                    <a:srgbClr val="0000FF"/>
                  </a:solidFill>
                </a:rPr>
                <a:t>=</a:t>
              </a:r>
              <a:r>
                <a:rPr lang="en-US" sz="2800" dirty="0" smtClean="0"/>
                <a:t> Digital signal     </a:t>
              </a:r>
            </a:p>
            <a:p>
              <a:pPr marL="693738" lvl="0" indent="-342900">
                <a:lnSpc>
                  <a:spcPts val="2600"/>
                </a:lnSpc>
                <a:spcBef>
                  <a:spcPct val="20000"/>
                </a:spcBef>
                <a:defRPr/>
              </a:pPr>
              <a:r>
                <a:rPr lang="en-US" sz="2800" dirty="0" smtClean="0"/>
                <a:t>    More details can be seen on digital </a:t>
              </a:r>
            </a:p>
            <a:p>
              <a:pPr marL="693738" lvl="0" indent="-342900">
                <a:lnSpc>
                  <a:spcPts val="2600"/>
                </a:lnSpc>
                <a:spcBef>
                  <a:spcPct val="20000"/>
                </a:spcBef>
                <a:defRPr/>
              </a:pPr>
              <a:r>
                <a:rPr lang="en-US" sz="2800" dirty="0" smtClean="0"/>
                <a:t>    display devices</a:t>
              </a:r>
            </a:p>
            <a:p>
              <a:pPr marL="342900" lvl="0" indent="-342900">
                <a:lnSpc>
                  <a:spcPts val="3000"/>
                </a:lnSpc>
                <a:spcBef>
                  <a:spcPct val="20000"/>
                </a:spcBef>
                <a:defRPr/>
              </a:pPr>
              <a:r>
                <a:rPr kumimoji="0" lang="en-US" sz="2800" i="0" u="none" strike="noStrike" kern="1200" cap="none" spc="0" normalizeH="0" baseline="0" noProof="0" dirty="0" smtClean="0">
                  <a:ln>
                    <a:noFill/>
                  </a:ln>
                  <a:solidFill>
                    <a:schemeClr val="tx1"/>
                  </a:solidFill>
                  <a:effectLst/>
                  <a:uLnTx/>
                  <a:uFillTx/>
                  <a:latin typeface="+mn-lt"/>
                  <a:ea typeface="+mn-ea"/>
                  <a:cs typeface="+mn-cs"/>
                </a:rPr>
                <a:t>           </a:t>
              </a:r>
            </a:p>
          </p:txBody>
        </p:sp>
        <p:sp>
          <p:nvSpPr>
            <p:cNvPr id="28" name="Right Arrow 27"/>
            <p:cNvSpPr/>
            <p:nvPr/>
          </p:nvSpPr>
          <p:spPr>
            <a:xfrm>
              <a:off x="899592" y="2129427"/>
              <a:ext cx="432048" cy="181734"/>
            </a:xfrm>
            <a:prstGeom prs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FF"/>
                </a:solidFill>
              </a:endParaRPr>
            </a:p>
          </p:txBody>
        </p:sp>
      </p:grpSp>
      <p:sp>
        <p:nvSpPr>
          <p:cNvPr id="50" name="Right Arrow 10"/>
          <p:cNvSpPr/>
          <p:nvPr/>
        </p:nvSpPr>
        <p:spPr>
          <a:xfrm>
            <a:off x="3779912" y="4996015"/>
            <a:ext cx="899840" cy="1008111"/>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6444208" y="4509120"/>
            <a:ext cx="2448272" cy="400110"/>
          </a:xfrm>
          <a:prstGeom prst="rect">
            <a:avLst/>
          </a:prstGeom>
          <a:noFill/>
        </p:spPr>
        <p:txBody>
          <a:bodyPr wrap="square" rtlCol="0">
            <a:spAutoFit/>
          </a:bodyPr>
          <a:lstStyle/>
          <a:p>
            <a:pPr algn="ctr"/>
            <a:r>
              <a:rPr lang="en-US" sz="2000" b="1" dirty="0" smtClean="0">
                <a:solidFill>
                  <a:srgbClr val="FF0000"/>
                </a:solidFill>
              </a:rPr>
              <a:t>Digital Display</a:t>
            </a:r>
          </a:p>
        </p:txBody>
      </p:sp>
      <p:grpSp>
        <p:nvGrpSpPr>
          <p:cNvPr id="32" name="Group 31"/>
          <p:cNvGrpSpPr/>
          <p:nvPr/>
        </p:nvGrpSpPr>
        <p:grpSpPr>
          <a:xfrm>
            <a:off x="4644008" y="4257892"/>
            <a:ext cx="2232248" cy="499190"/>
            <a:chOff x="4716016" y="3361858"/>
            <a:chExt cx="2232248" cy="499190"/>
          </a:xfrm>
        </p:grpSpPr>
        <p:grpSp>
          <p:nvGrpSpPr>
            <p:cNvPr id="31" name="Group 30"/>
            <p:cNvGrpSpPr/>
            <p:nvPr/>
          </p:nvGrpSpPr>
          <p:grpSpPr>
            <a:xfrm>
              <a:off x="5580112" y="3397062"/>
              <a:ext cx="1368152" cy="432048"/>
              <a:chOff x="5580112" y="3397062"/>
              <a:chExt cx="1368152" cy="432048"/>
            </a:xfrm>
          </p:grpSpPr>
          <p:sp>
            <p:nvSpPr>
              <p:cNvPr id="26" name="Right Arrow 10"/>
              <p:cNvSpPr/>
              <p:nvPr/>
            </p:nvSpPr>
            <p:spPr>
              <a:xfrm>
                <a:off x="5580112" y="3397062"/>
                <a:ext cx="1368152" cy="432048"/>
              </a:xfrm>
              <a:prstGeom prst="rightArrow">
                <a:avLst>
                  <a:gd name="adj1" fmla="val 65117"/>
                  <a:gd name="adj2" fmla="val 4669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580112" y="3429000"/>
                <a:ext cx="1224136" cy="400110"/>
              </a:xfrm>
              <a:prstGeom prst="rect">
                <a:avLst/>
              </a:prstGeom>
              <a:noFill/>
            </p:spPr>
            <p:txBody>
              <a:bodyPr wrap="square" rtlCol="0">
                <a:spAutoFit/>
              </a:bodyPr>
              <a:lstStyle/>
              <a:p>
                <a:pPr algn="ctr"/>
                <a:r>
                  <a:rPr lang="en-US" sz="2000" b="1" dirty="0" smtClean="0">
                    <a:solidFill>
                      <a:srgbClr val="0000FF"/>
                    </a:solidFill>
                  </a:rPr>
                  <a:t>Digital</a:t>
                </a:r>
              </a:p>
            </p:txBody>
          </p:sp>
        </p:grpSp>
        <p:pic>
          <p:nvPicPr>
            <p:cNvPr id="24578" name="Picture 2" descr="http://www.acti.com/file/Product/images/TCM-5311_s.jpg"/>
            <p:cNvPicPr>
              <a:picLocks noChangeAspect="1" noChangeArrowheads="1"/>
            </p:cNvPicPr>
            <p:nvPr/>
          </p:nvPicPr>
          <p:blipFill>
            <a:blip r:embed="rId4" cstate="print">
              <a:clrChange>
                <a:clrFrom>
                  <a:srgbClr val="FFFFFF"/>
                </a:clrFrom>
                <a:clrTo>
                  <a:srgbClr val="FFFFFF">
                    <a:alpha val="0"/>
                  </a:srgbClr>
                </a:clrTo>
              </a:clrChange>
              <a:lum contrast="-20000"/>
            </a:blip>
            <a:srcRect l="6896" t="27175" r="9281" b="24401"/>
            <a:stretch>
              <a:fillRect/>
            </a:stretch>
          </p:blipFill>
          <p:spPr bwMode="auto">
            <a:xfrm flipH="1">
              <a:off x="4716016" y="3361858"/>
              <a:ext cx="864096" cy="499190"/>
            </a:xfrm>
            <a:prstGeom prst="rect">
              <a:avLst/>
            </a:prstGeom>
            <a:noFill/>
          </p:spPr>
        </p:pic>
      </p:grpSp>
      <p:sp>
        <p:nvSpPr>
          <p:cNvPr id="44" name="Right Arrow 10"/>
          <p:cNvSpPr/>
          <p:nvPr/>
        </p:nvSpPr>
        <p:spPr>
          <a:xfrm>
            <a:off x="5508104" y="3573166"/>
            <a:ext cx="1368152" cy="432048"/>
          </a:xfrm>
          <a:prstGeom prst="rightArrow">
            <a:avLst>
              <a:gd name="adj1" fmla="val 65117"/>
              <a:gd name="adj2" fmla="val 46694"/>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p:cNvGrpSpPr/>
          <p:nvPr/>
        </p:nvGrpSpPr>
        <p:grpSpPr>
          <a:xfrm>
            <a:off x="3491880" y="3573166"/>
            <a:ext cx="1296144" cy="432048"/>
            <a:chOff x="2843808" y="3933056"/>
            <a:chExt cx="1296144" cy="432048"/>
          </a:xfrm>
        </p:grpSpPr>
        <p:sp>
          <p:nvSpPr>
            <p:cNvPr id="37" name="Right Arrow 10"/>
            <p:cNvSpPr/>
            <p:nvPr/>
          </p:nvSpPr>
          <p:spPr>
            <a:xfrm>
              <a:off x="2915816" y="3933056"/>
              <a:ext cx="1224136" cy="432048"/>
            </a:xfrm>
            <a:prstGeom prst="rightArrow">
              <a:avLst>
                <a:gd name="adj1" fmla="val 65117"/>
                <a:gd name="adj2" fmla="val 46694"/>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5" name="TextBox 44"/>
            <p:cNvSpPr txBox="1"/>
            <p:nvPr/>
          </p:nvSpPr>
          <p:spPr>
            <a:xfrm>
              <a:off x="2843808" y="3964994"/>
              <a:ext cx="1296144" cy="400110"/>
            </a:xfrm>
            <a:prstGeom prst="rect">
              <a:avLst/>
            </a:prstGeom>
            <a:noFill/>
          </p:spPr>
          <p:txBody>
            <a:bodyPr wrap="square" rtlCol="0">
              <a:spAutoFit/>
            </a:bodyPr>
            <a:lstStyle/>
            <a:p>
              <a:pPr algn="ctr"/>
              <a:r>
                <a:rPr lang="en-US" sz="2000" b="1" dirty="0" smtClean="0">
                  <a:solidFill>
                    <a:srgbClr val="0000FF"/>
                  </a:solidFill>
                </a:rPr>
                <a:t>Analog</a:t>
              </a:r>
            </a:p>
          </p:txBody>
        </p:sp>
      </p:grpSp>
      <p:sp>
        <p:nvSpPr>
          <p:cNvPr id="29" name="TextBox 28"/>
          <p:cNvSpPr txBox="1"/>
          <p:nvPr/>
        </p:nvSpPr>
        <p:spPr>
          <a:xfrm>
            <a:off x="5436096" y="3605104"/>
            <a:ext cx="1296144" cy="400110"/>
          </a:xfrm>
          <a:prstGeom prst="rect">
            <a:avLst/>
          </a:prstGeom>
          <a:noFill/>
        </p:spPr>
        <p:txBody>
          <a:bodyPr wrap="square" rtlCol="0">
            <a:spAutoFit/>
          </a:bodyPr>
          <a:lstStyle/>
          <a:p>
            <a:pPr algn="ctr"/>
            <a:r>
              <a:rPr lang="en-US" sz="2000" b="1" dirty="0" smtClean="0">
                <a:solidFill>
                  <a:srgbClr val="0000FF"/>
                </a:solidFill>
              </a:rPr>
              <a:t>Digital</a:t>
            </a:r>
          </a:p>
        </p:txBody>
      </p:sp>
      <p:grpSp>
        <p:nvGrpSpPr>
          <p:cNvPr id="39" name="Group 38"/>
          <p:cNvGrpSpPr/>
          <p:nvPr/>
        </p:nvGrpSpPr>
        <p:grpSpPr>
          <a:xfrm>
            <a:off x="1979712" y="3285134"/>
            <a:ext cx="2448272" cy="1079970"/>
            <a:chOff x="1979712" y="3285134"/>
            <a:chExt cx="2448272" cy="1079970"/>
          </a:xfrm>
        </p:grpSpPr>
        <p:pic>
          <p:nvPicPr>
            <p:cNvPr id="18436" name="Picture 4" descr="http://www.acti.com/file/Product/images/ACM-5811_new_m.jpg"/>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2699792" y="3285134"/>
              <a:ext cx="933930" cy="1079970"/>
            </a:xfrm>
            <a:prstGeom prst="rect">
              <a:avLst/>
            </a:prstGeom>
            <a:noFill/>
          </p:spPr>
        </p:pic>
        <p:sp>
          <p:nvSpPr>
            <p:cNvPr id="34" name="TextBox 33"/>
            <p:cNvSpPr txBox="1"/>
            <p:nvPr/>
          </p:nvSpPr>
          <p:spPr>
            <a:xfrm>
              <a:off x="1979712" y="3933056"/>
              <a:ext cx="2448272" cy="400110"/>
            </a:xfrm>
            <a:prstGeom prst="rect">
              <a:avLst/>
            </a:prstGeom>
            <a:noFill/>
          </p:spPr>
          <p:txBody>
            <a:bodyPr wrap="square" rtlCol="0">
              <a:spAutoFit/>
            </a:bodyPr>
            <a:lstStyle/>
            <a:p>
              <a:pPr algn="ctr"/>
              <a:r>
                <a:rPr lang="en-US" sz="2000" b="1" dirty="0" smtClean="0">
                  <a:solidFill>
                    <a:srgbClr val="FF0000"/>
                  </a:solidFill>
                </a:rPr>
                <a:t>Analog Camera</a:t>
              </a:r>
            </a:p>
          </p:txBody>
        </p:sp>
      </p:grpSp>
      <p:sp>
        <p:nvSpPr>
          <p:cNvPr id="35" name="TextBox 34"/>
          <p:cNvSpPr txBox="1"/>
          <p:nvPr/>
        </p:nvSpPr>
        <p:spPr>
          <a:xfrm>
            <a:off x="3707904" y="4613066"/>
            <a:ext cx="2448272" cy="400110"/>
          </a:xfrm>
          <a:prstGeom prst="rect">
            <a:avLst/>
          </a:prstGeom>
          <a:noFill/>
        </p:spPr>
        <p:txBody>
          <a:bodyPr wrap="square" rtlCol="0">
            <a:spAutoFit/>
          </a:bodyPr>
          <a:lstStyle/>
          <a:p>
            <a:pPr algn="ctr"/>
            <a:r>
              <a:rPr lang="en-US" sz="2000" b="1" dirty="0" smtClean="0">
                <a:solidFill>
                  <a:srgbClr val="FF0000"/>
                </a:solidFill>
              </a:rPr>
              <a:t>IP Camera</a:t>
            </a:r>
          </a:p>
        </p:txBody>
      </p:sp>
      <p:grpSp>
        <p:nvGrpSpPr>
          <p:cNvPr id="41" name="Group 40"/>
          <p:cNvGrpSpPr/>
          <p:nvPr/>
        </p:nvGrpSpPr>
        <p:grpSpPr>
          <a:xfrm>
            <a:off x="3779912" y="3357142"/>
            <a:ext cx="2448272" cy="976024"/>
            <a:chOff x="3779912" y="3357142"/>
            <a:chExt cx="2448272" cy="976024"/>
          </a:xfrm>
        </p:grpSpPr>
        <p:pic>
          <p:nvPicPr>
            <p:cNvPr id="24580" name="Picture 4" descr="http://www.acti.com/file/Product/images/ACD-2100_01_s.jpg"/>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4644008" y="3357142"/>
              <a:ext cx="864096" cy="864096"/>
            </a:xfrm>
            <a:prstGeom prst="rect">
              <a:avLst/>
            </a:prstGeom>
            <a:noFill/>
          </p:spPr>
        </p:pic>
        <p:sp>
          <p:nvSpPr>
            <p:cNvPr id="36" name="TextBox 35"/>
            <p:cNvSpPr txBox="1"/>
            <p:nvPr/>
          </p:nvSpPr>
          <p:spPr>
            <a:xfrm>
              <a:off x="3779912" y="3933056"/>
              <a:ext cx="2448272" cy="400110"/>
            </a:xfrm>
            <a:prstGeom prst="rect">
              <a:avLst/>
            </a:prstGeom>
            <a:noFill/>
          </p:spPr>
          <p:txBody>
            <a:bodyPr wrap="square" rtlCol="0">
              <a:spAutoFit/>
            </a:bodyPr>
            <a:lstStyle/>
            <a:p>
              <a:pPr algn="ctr"/>
              <a:r>
                <a:rPr lang="en-US" sz="2000" b="1" dirty="0" smtClean="0">
                  <a:solidFill>
                    <a:srgbClr val="FF0000"/>
                  </a:solidFill>
                </a:rPr>
                <a:t>Encoder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strVal val="#ppt_w*0.05"/>
                                          </p:val>
                                        </p:tav>
                                        <p:tav tm="100000">
                                          <p:val>
                                            <p:strVal val="#ppt_w"/>
                                          </p:val>
                                        </p:tav>
                                      </p:tavLst>
                                    </p:anim>
                                    <p:anim calcmode="lin" valueType="num">
                                      <p:cBhvr>
                                        <p:cTn id="8" dur="500" fill="hold"/>
                                        <p:tgtEl>
                                          <p:spTgt spid="44"/>
                                        </p:tgtEl>
                                        <p:attrNameLst>
                                          <p:attrName>ppt_h</p:attrName>
                                        </p:attrNameLst>
                                      </p:cBhvr>
                                      <p:tavLst>
                                        <p:tav tm="0">
                                          <p:val>
                                            <p:strVal val="#ppt_h"/>
                                          </p:val>
                                        </p:tav>
                                        <p:tav tm="100000">
                                          <p:val>
                                            <p:strVal val="#ppt_h"/>
                                          </p:val>
                                        </p:tav>
                                      </p:tavLst>
                                    </p:anim>
                                    <p:anim calcmode="lin" valueType="num">
                                      <p:cBhvr>
                                        <p:cTn id="9" dur="500" fill="hold"/>
                                        <p:tgtEl>
                                          <p:spTgt spid="44"/>
                                        </p:tgtEl>
                                        <p:attrNameLst>
                                          <p:attrName>ppt_x</p:attrName>
                                        </p:attrNameLst>
                                      </p:cBhvr>
                                      <p:tavLst>
                                        <p:tav tm="0">
                                          <p:val>
                                            <p:strVal val="#ppt_x-.2"/>
                                          </p:val>
                                        </p:tav>
                                        <p:tav tm="100000">
                                          <p:val>
                                            <p:strVal val="#ppt_x"/>
                                          </p:val>
                                        </p:tav>
                                      </p:tavLst>
                                    </p:anim>
                                    <p:anim calcmode="lin" valueType="num">
                                      <p:cBhvr>
                                        <p:cTn id="10" dur="500" fill="hold"/>
                                        <p:tgtEl>
                                          <p:spTgt spid="44"/>
                                        </p:tgtEl>
                                        <p:attrNameLst>
                                          <p:attrName>ppt_y</p:attrName>
                                        </p:attrNameLst>
                                      </p:cBhvr>
                                      <p:tavLst>
                                        <p:tav tm="0">
                                          <p:val>
                                            <p:strVal val="#ppt_y"/>
                                          </p:val>
                                        </p:tav>
                                        <p:tav tm="100000">
                                          <p:val>
                                            <p:strVal val="#ppt_y"/>
                                          </p:val>
                                        </p:tav>
                                      </p:tavLst>
                                    </p:anim>
                                    <p:animEffect transition="in" filter="fade">
                                      <p:cBhvr>
                                        <p:cTn id="11" dur="500"/>
                                        <p:tgtEl>
                                          <p:spTgt spid="44"/>
                                        </p:tgtEl>
                                      </p:cBhvr>
                                    </p:animEffect>
                                  </p:childTnLst>
                                </p:cTn>
                              </p:par>
                              <p:par>
                                <p:cTn id="12" presetID="54" presetClass="entr" presetSubtype="0" accel="100000" fill="hold" nodeType="withEffect">
                                  <p:stCondLst>
                                    <p:cond delay="0"/>
                                  </p:stCondLst>
                                  <p:childTnLst>
                                    <p:set>
                                      <p:cBhvr>
                                        <p:cTn id="13" dur="1" fill="hold">
                                          <p:stCondLst>
                                            <p:cond delay="0"/>
                                          </p:stCondLst>
                                        </p:cTn>
                                        <p:tgtEl>
                                          <p:spTgt spid="49"/>
                                        </p:tgtEl>
                                        <p:attrNameLst>
                                          <p:attrName>style.visibility</p:attrName>
                                        </p:attrNameLst>
                                      </p:cBhvr>
                                      <p:to>
                                        <p:strVal val="visible"/>
                                      </p:to>
                                    </p:set>
                                    <p:anim calcmode="lin" valueType="num">
                                      <p:cBhvr>
                                        <p:cTn id="14" dur="500" fill="hold"/>
                                        <p:tgtEl>
                                          <p:spTgt spid="49"/>
                                        </p:tgtEl>
                                        <p:attrNameLst>
                                          <p:attrName>ppt_w</p:attrName>
                                        </p:attrNameLst>
                                      </p:cBhvr>
                                      <p:tavLst>
                                        <p:tav tm="0">
                                          <p:val>
                                            <p:strVal val="#ppt_w*0.05"/>
                                          </p:val>
                                        </p:tav>
                                        <p:tav tm="100000">
                                          <p:val>
                                            <p:strVal val="#ppt_w"/>
                                          </p:val>
                                        </p:tav>
                                      </p:tavLst>
                                    </p:anim>
                                    <p:anim calcmode="lin" valueType="num">
                                      <p:cBhvr>
                                        <p:cTn id="15" dur="500" fill="hold"/>
                                        <p:tgtEl>
                                          <p:spTgt spid="49"/>
                                        </p:tgtEl>
                                        <p:attrNameLst>
                                          <p:attrName>ppt_h</p:attrName>
                                        </p:attrNameLst>
                                      </p:cBhvr>
                                      <p:tavLst>
                                        <p:tav tm="0">
                                          <p:val>
                                            <p:strVal val="#ppt_h"/>
                                          </p:val>
                                        </p:tav>
                                        <p:tav tm="100000">
                                          <p:val>
                                            <p:strVal val="#ppt_h"/>
                                          </p:val>
                                        </p:tav>
                                      </p:tavLst>
                                    </p:anim>
                                    <p:anim calcmode="lin" valueType="num">
                                      <p:cBhvr>
                                        <p:cTn id="16" dur="500" fill="hold"/>
                                        <p:tgtEl>
                                          <p:spTgt spid="49"/>
                                        </p:tgtEl>
                                        <p:attrNameLst>
                                          <p:attrName>ppt_x</p:attrName>
                                        </p:attrNameLst>
                                      </p:cBhvr>
                                      <p:tavLst>
                                        <p:tav tm="0">
                                          <p:val>
                                            <p:strVal val="#ppt_x-.2"/>
                                          </p:val>
                                        </p:tav>
                                        <p:tav tm="100000">
                                          <p:val>
                                            <p:strVal val="#ppt_x"/>
                                          </p:val>
                                        </p:tav>
                                      </p:tavLst>
                                    </p:anim>
                                    <p:anim calcmode="lin" valueType="num">
                                      <p:cBhvr>
                                        <p:cTn id="17" dur="500" fill="hold"/>
                                        <p:tgtEl>
                                          <p:spTgt spid="49"/>
                                        </p:tgtEl>
                                        <p:attrNameLst>
                                          <p:attrName>ppt_y</p:attrName>
                                        </p:attrNameLst>
                                      </p:cBhvr>
                                      <p:tavLst>
                                        <p:tav tm="0">
                                          <p:val>
                                            <p:strVal val="#ppt_y"/>
                                          </p:val>
                                        </p:tav>
                                        <p:tav tm="100000">
                                          <p:val>
                                            <p:strVal val="#ppt_y"/>
                                          </p:val>
                                        </p:tav>
                                      </p:tavLst>
                                    </p:anim>
                                    <p:animEffect transition="in" filter="fade">
                                      <p:cBhvr>
                                        <p:cTn id="18" dur="500"/>
                                        <p:tgtEl>
                                          <p:spTgt spid="49"/>
                                        </p:tgtEl>
                                      </p:cBhvr>
                                    </p:animEffect>
                                  </p:childTnLst>
                                </p:cTn>
                              </p:par>
                              <p:par>
                                <p:cTn id="19" presetID="54" presetClass="entr" presetSubtype="0" accel="10000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strVal val="#ppt_w*0.05"/>
                                          </p:val>
                                        </p:tav>
                                        <p:tav tm="100000">
                                          <p:val>
                                            <p:strVal val="#ppt_w"/>
                                          </p:val>
                                        </p:tav>
                                      </p:tavLst>
                                    </p:anim>
                                    <p:anim calcmode="lin" valueType="num">
                                      <p:cBhvr>
                                        <p:cTn id="22" dur="500" fill="hold"/>
                                        <p:tgtEl>
                                          <p:spTgt spid="29"/>
                                        </p:tgtEl>
                                        <p:attrNameLst>
                                          <p:attrName>ppt_h</p:attrName>
                                        </p:attrNameLst>
                                      </p:cBhvr>
                                      <p:tavLst>
                                        <p:tav tm="0">
                                          <p:val>
                                            <p:strVal val="#ppt_h"/>
                                          </p:val>
                                        </p:tav>
                                        <p:tav tm="100000">
                                          <p:val>
                                            <p:strVal val="#ppt_h"/>
                                          </p:val>
                                        </p:tav>
                                      </p:tavLst>
                                    </p:anim>
                                    <p:anim calcmode="lin" valueType="num">
                                      <p:cBhvr>
                                        <p:cTn id="23" dur="500" fill="hold"/>
                                        <p:tgtEl>
                                          <p:spTgt spid="29"/>
                                        </p:tgtEl>
                                        <p:attrNameLst>
                                          <p:attrName>ppt_x</p:attrName>
                                        </p:attrNameLst>
                                      </p:cBhvr>
                                      <p:tavLst>
                                        <p:tav tm="0">
                                          <p:val>
                                            <p:strVal val="#ppt_x-.2"/>
                                          </p:val>
                                        </p:tav>
                                        <p:tav tm="100000">
                                          <p:val>
                                            <p:strVal val="#ppt_x"/>
                                          </p:val>
                                        </p:tav>
                                      </p:tavLst>
                                    </p:anim>
                                    <p:anim calcmode="lin" valueType="num">
                                      <p:cBhvr>
                                        <p:cTn id="24" dur="500" fill="hold"/>
                                        <p:tgtEl>
                                          <p:spTgt spid="29"/>
                                        </p:tgtEl>
                                        <p:attrNameLst>
                                          <p:attrName>ppt_y</p:attrName>
                                        </p:attrNameLst>
                                      </p:cBhvr>
                                      <p:tavLst>
                                        <p:tav tm="0">
                                          <p:val>
                                            <p:strVal val="#ppt_y"/>
                                          </p:val>
                                        </p:tav>
                                        <p:tav tm="100000">
                                          <p:val>
                                            <p:strVal val="#ppt_y"/>
                                          </p:val>
                                        </p:tav>
                                      </p:tavLst>
                                    </p:anim>
                                    <p:animEffect transition="in" filter="fade">
                                      <p:cBhvr>
                                        <p:cTn id="25" dur="500"/>
                                        <p:tgtEl>
                                          <p:spTgt spid="29"/>
                                        </p:tgtEl>
                                      </p:cBhvr>
                                    </p:animEffect>
                                  </p:childTnLst>
                                </p:cTn>
                              </p:par>
                              <p:par>
                                <p:cTn id="26" presetID="54" presetClass="entr" presetSubtype="0" accel="10000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ppt_w</p:attrName>
                                        </p:attrNameLst>
                                      </p:cBhvr>
                                      <p:tavLst>
                                        <p:tav tm="0">
                                          <p:val>
                                            <p:strVal val="#ppt_w*0.05"/>
                                          </p:val>
                                        </p:tav>
                                        <p:tav tm="100000">
                                          <p:val>
                                            <p:strVal val="#ppt_w"/>
                                          </p:val>
                                        </p:tav>
                                      </p:tavLst>
                                    </p:anim>
                                    <p:anim calcmode="lin" valueType="num">
                                      <p:cBhvr>
                                        <p:cTn id="29" dur="500" fill="hold"/>
                                        <p:tgtEl>
                                          <p:spTgt spid="39"/>
                                        </p:tgtEl>
                                        <p:attrNameLst>
                                          <p:attrName>ppt_h</p:attrName>
                                        </p:attrNameLst>
                                      </p:cBhvr>
                                      <p:tavLst>
                                        <p:tav tm="0">
                                          <p:val>
                                            <p:strVal val="#ppt_h"/>
                                          </p:val>
                                        </p:tav>
                                        <p:tav tm="100000">
                                          <p:val>
                                            <p:strVal val="#ppt_h"/>
                                          </p:val>
                                        </p:tav>
                                      </p:tavLst>
                                    </p:anim>
                                    <p:anim calcmode="lin" valueType="num">
                                      <p:cBhvr>
                                        <p:cTn id="30" dur="500" fill="hold"/>
                                        <p:tgtEl>
                                          <p:spTgt spid="39"/>
                                        </p:tgtEl>
                                        <p:attrNameLst>
                                          <p:attrName>ppt_x</p:attrName>
                                        </p:attrNameLst>
                                      </p:cBhvr>
                                      <p:tavLst>
                                        <p:tav tm="0">
                                          <p:val>
                                            <p:strVal val="#ppt_x-.2"/>
                                          </p:val>
                                        </p:tav>
                                        <p:tav tm="100000">
                                          <p:val>
                                            <p:strVal val="#ppt_x"/>
                                          </p:val>
                                        </p:tav>
                                      </p:tavLst>
                                    </p:anim>
                                    <p:anim calcmode="lin" valueType="num">
                                      <p:cBhvr>
                                        <p:cTn id="31" dur="500" fill="hold"/>
                                        <p:tgtEl>
                                          <p:spTgt spid="39"/>
                                        </p:tgtEl>
                                        <p:attrNameLst>
                                          <p:attrName>ppt_y</p:attrName>
                                        </p:attrNameLst>
                                      </p:cBhvr>
                                      <p:tavLst>
                                        <p:tav tm="0">
                                          <p:val>
                                            <p:strVal val="#ppt_y"/>
                                          </p:val>
                                        </p:tav>
                                        <p:tav tm="100000">
                                          <p:val>
                                            <p:strVal val="#ppt_y"/>
                                          </p:val>
                                        </p:tav>
                                      </p:tavLst>
                                    </p:anim>
                                    <p:animEffect transition="in" filter="fade">
                                      <p:cBhvr>
                                        <p:cTn id="32" dur="500"/>
                                        <p:tgtEl>
                                          <p:spTgt spid="39"/>
                                        </p:tgtEl>
                                      </p:cBhvr>
                                    </p:animEffect>
                                  </p:childTnLst>
                                </p:cTn>
                              </p:par>
                              <p:par>
                                <p:cTn id="33" presetID="54" presetClass="entr" presetSubtype="0" accel="10000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anim calcmode="lin" valueType="num">
                                      <p:cBhvr>
                                        <p:cTn id="35" dur="500" fill="hold"/>
                                        <p:tgtEl>
                                          <p:spTgt spid="41"/>
                                        </p:tgtEl>
                                        <p:attrNameLst>
                                          <p:attrName>ppt_w</p:attrName>
                                        </p:attrNameLst>
                                      </p:cBhvr>
                                      <p:tavLst>
                                        <p:tav tm="0">
                                          <p:val>
                                            <p:strVal val="#ppt_w*0.05"/>
                                          </p:val>
                                        </p:tav>
                                        <p:tav tm="100000">
                                          <p:val>
                                            <p:strVal val="#ppt_w"/>
                                          </p:val>
                                        </p:tav>
                                      </p:tavLst>
                                    </p:anim>
                                    <p:anim calcmode="lin" valueType="num">
                                      <p:cBhvr>
                                        <p:cTn id="36" dur="500" fill="hold"/>
                                        <p:tgtEl>
                                          <p:spTgt spid="41"/>
                                        </p:tgtEl>
                                        <p:attrNameLst>
                                          <p:attrName>ppt_h</p:attrName>
                                        </p:attrNameLst>
                                      </p:cBhvr>
                                      <p:tavLst>
                                        <p:tav tm="0">
                                          <p:val>
                                            <p:strVal val="#ppt_h"/>
                                          </p:val>
                                        </p:tav>
                                        <p:tav tm="100000">
                                          <p:val>
                                            <p:strVal val="#ppt_h"/>
                                          </p:val>
                                        </p:tav>
                                      </p:tavLst>
                                    </p:anim>
                                    <p:anim calcmode="lin" valueType="num">
                                      <p:cBhvr>
                                        <p:cTn id="37" dur="500" fill="hold"/>
                                        <p:tgtEl>
                                          <p:spTgt spid="41"/>
                                        </p:tgtEl>
                                        <p:attrNameLst>
                                          <p:attrName>ppt_x</p:attrName>
                                        </p:attrNameLst>
                                      </p:cBhvr>
                                      <p:tavLst>
                                        <p:tav tm="0">
                                          <p:val>
                                            <p:strVal val="#ppt_x-.2"/>
                                          </p:val>
                                        </p:tav>
                                        <p:tav tm="100000">
                                          <p:val>
                                            <p:strVal val="#ppt_x"/>
                                          </p:val>
                                        </p:tav>
                                      </p:tavLst>
                                    </p:anim>
                                    <p:anim calcmode="lin" valueType="num">
                                      <p:cBhvr>
                                        <p:cTn id="38" dur="500" fill="hold"/>
                                        <p:tgtEl>
                                          <p:spTgt spid="41"/>
                                        </p:tgtEl>
                                        <p:attrNameLst>
                                          <p:attrName>ppt_y</p:attrName>
                                        </p:attrNameLst>
                                      </p:cBhvr>
                                      <p:tavLst>
                                        <p:tav tm="0">
                                          <p:val>
                                            <p:strVal val="#ppt_y"/>
                                          </p:val>
                                        </p:tav>
                                        <p:tav tm="100000">
                                          <p:val>
                                            <p:strVal val="#ppt_y"/>
                                          </p:val>
                                        </p:tav>
                                      </p:tavLst>
                                    </p:anim>
                                    <p:animEffect transition="in" filter="fade">
                                      <p:cBhvr>
                                        <p:cTn id="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29" grpId="0"/>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12937</TotalTime>
  <Words>2913</Words>
  <Application>Microsoft Office PowerPoint</Application>
  <PresentationFormat>Экран (4:3)</PresentationFormat>
  <Paragraphs>340</Paragraphs>
  <Slides>18</Slides>
  <Notes>13</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18</vt:i4>
      </vt:variant>
    </vt:vector>
  </HeadingPairs>
  <TitlesOfParts>
    <vt:vector size="25" baseType="lpstr">
      <vt:lpstr>微軟正黑體</vt:lpstr>
      <vt:lpstr>新細明體</vt:lpstr>
      <vt:lpstr>Arial</vt:lpstr>
      <vt:lpstr>Arial Black</vt:lpstr>
      <vt:lpstr>Calibri</vt:lpstr>
      <vt:lpstr>Estrangelo Edessa</vt:lpstr>
      <vt:lpstr>Office 佈景主題</vt:lpstr>
      <vt:lpstr>The True Measurement of Video Quality:  Pixel vs. TVL</vt:lpstr>
      <vt:lpstr>Introduction</vt:lpstr>
      <vt:lpstr>Agenda</vt:lpstr>
      <vt:lpstr>Презентация PowerPoint</vt:lpstr>
      <vt:lpstr>How Do I Measure the Amount of Details I Can Get?</vt:lpstr>
      <vt:lpstr>Resolution</vt:lpstr>
      <vt:lpstr>Scan Line: NTSC &amp; PAL</vt:lpstr>
      <vt:lpstr>Pixels</vt:lpstr>
      <vt:lpstr>From Analog to Digital</vt:lpstr>
      <vt:lpstr>Why Megapixel Matters</vt:lpstr>
      <vt:lpstr>HD Resolution in Surveillance Cameras </vt:lpstr>
      <vt:lpstr>Презентация PowerPoint</vt:lpstr>
      <vt:lpstr>More than the Pixels</vt:lpstr>
      <vt:lpstr>The Factors Influencing Video Quality</vt:lpstr>
      <vt:lpstr>TV Lines</vt:lpstr>
      <vt:lpstr>How to Measure the TVL Value</vt:lpstr>
      <vt:lpstr>Conclusion</vt:lpstr>
      <vt:lpstr>Important Facts about Video Quality</vt:lpstr>
    </vt:vector>
  </TitlesOfParts>
  <Company>ACTi Corp.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dc:title>
  <dc:creator>Kyle.Hsiao</dc:creator>
  <cp:lastModifiedBy>Антон Мельников</cp:lastModifiedBy>
  <cp:revision>907</cp:revision>
  <dcterms:created xsi:type="dcterms:W3CDTF">2009-08-17T07:37:23Z</dcterms:created>
  <dcterms:modified xsi:type="dcterms:W3CDTF">2018-11-09T12:34:02Z</dcterms:modified>
</cp:coreProperties>
</file>